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8" r:id="rId2"/>
    <p:sldId id="256" r:id="rId3"/>
    <p:sldId id="267" r:id="rId4"/>
    <p:sldId id="259" r:id="rId5"/>
    <p:sldId id="258" r:id="rId6"/>
    <p:sldId id="260" r:id="rId7"/>
    <p:sldId id="261" r:id="rId8"/>
    <p:sldId id="262" r:id="rId9"/>
    <p:sldId id="263" r:id="rId10"/>
    <p:sldId id="264" r:id="rId11"/>
    <p:sldId id="265" r:id="rId12"/>
    <p:sldId id="269" r:id="rId13"/>
  </p:sldIdLst>
  <p:sldSz cx="12192000" cy="6858000"/>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B4B4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61" d="100"/>
          <a:sy n="61" d="100"/>
        </p:scale>
        <p:origin x="864" y="4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F890E58-02B2-4CF2-8E2F-EB39807666BA}" type="datetimeFigureOut">
              <a:rPr kumimoji="1" lang="ja-JP" altLang="en-US" smtClean="0"/>
              <a:t>2020/5/12</a:t>
            </a:fld>
            <a:endParaRPr kumimoji="1" lang="ja-JP" altLang="en-US"/>
          </a:p>
        </p:txBody>
      </p:sp>
      <p:sp>
        <p:nvSpPr>
          <p:cNvPr id="5" name="Footer Placeholder 4"/>
          <p:cNvSpPr>
            <a:spLocks noGrp="1"/>
          </p:cNvSpPr>
          <p:nvPr>
            <p:ph type="ftr" sz="quarter" idx="11"/>
          </p:nvPr>
        </p:nvSpPr>
        <p:spPr>
          <a:xfrm>
            <a:off x="1371600" y="4323845"/>
            <a:ext cx="6400800" cy="365125"/>
          </a:xfrm>
        </p:spPr>
        <p:txBody>
          <a:bodyPr/>
          <a:lstStyle/>
          <a:p>
            <a:endParaRPr kumimoji="1" lang="ja-JP" altLang="en-US"/>
          </a:p>
        </p:txBody>
      </p:sp>
      <p:sp>
        <p:nvSpPr>
          <p:cNvPr id="6" name="Slide Number Placeholder 5"/>
          <p:cNvSpPr>
            <a:spLocks noGrp="1"/>
          </p:cNvSpPr>
          <p:nvPr>
            <p:ph type="sldNum" sz="quarter" idx="12"/>
          </p:nvPr>
        </p:nvSpPr>
        <p:spPr>
          <a:xfrm>
            <a:off x="8077200" y="1430866"/>
            <a:ext cx="2743200" cy="365125"/>
          </a:xfrm>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3416977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883473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タイトルとキャプション">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EF890E58-02B2-4CF2-8E2F-EB39807666BA}" type="datetimeFigureOut">
              <a:rPr kumimoji="1" lang="ja-JP" altLang="en-US" smtClean="0"/>
              <a:t>2020/5/12</a:t>
            </a:fld>
            <a:endParaRPr kumimoji="1" lang="ja-JP" altLang="en-US"/>
          </a:p>
        </p:txBody>
      </p:sp>
      <p:sp>
        <p:nvSpPr>
          <p:cNvPr id="6" name="Footer Placeholder 5"/>
          <p:cNvSpPr>
            <a:spLocks noGrp="1"/>
          </p:cNvSpPr>
          <p:nvPr>
            <p:ph type="ftr" sz="quarter" idx="11"/>
          </p:nvPr>
        </p:nvSpPr>
        <p:spPr>
          <a:xfrm>
            <a:off x="685800" y="379941"/>
            <a:ext cx="6991492" cy="365125"/>
          </a:xfrm>
        </p:spPr>
        <p:txBody>
          <a:bodyPr/>
          <a:lstStyle/>
          <a:p>
            <a:endParaRPr kumimoji="1" lang="ja-JP" altLang="en-US"/>
          </a:p>
        </p:txBody>
      </p:sp>
      <p:sp>
        <p:nvSpPr>
          <p:cNvPr id="7" name="Slide Number Placeholder 6"/>
          <p:cNvSpPr>
            <a:spLocks noGrp="1"/>
          </p:cNvSpPr>
          <p:nvPr>
            <p:ph type="sldNum" sz="quarter" idx="12"/>
          </p:nvPr>
        </p:nvSpPr>
        <p:spPr>
          <a:xfrm>
            <a:off x="10862452" y="381000"/>
            <a:ext cx="643748" cy="365125"/>
          </a:xfrm>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571841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引用 (キャプション付き)">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EF890E58-02B2-4CF2-8E2F-EB39807666BA}" type="datetimeFigureOut">
              <a:rPr kumimoji="1" lang="ja-JP" altLang="en-US" smtClean="0"/>
              <a:t>2020/5/12</a:t>
            </a:fld>
            <a:endParaRPr kumimoji="1" lang="ja-JP" altLang="en-US"/>
          </a:p>
        </p:txBody>
      </p:sp>
      <p:sp>
        <p:nvSpPr>
          <p:cNvPr id="6" name="Footer Placeholder 5"/>
          <p:cNvSpPr>
            <a:spLocks noGrp="1"/>
          </p:cNvSpPr>
          <p:nvPr>
            <p:ph type="ftr" sz="quarter" idx="11"/>
          </p:nvPr>
        </p:nvSpPr>
        <p:spPr>
          <a:xfrm>
            <a:off x="685800" y="379941"/>
            <a:ext cx="6991492" cy="365125"/>
          </a:xfrm>
        </p:spPr>
        <p:txBody>
          <a:bodyPr/>
          <a:lstStyle/>
          <a:p>
            <a:endParaRPr kumimoji="1" lang="ja-JP" altLang="en-US"/>
          </a:p>
        </p:txBody>
      </p:sp>
      <p:sp>
        <p:nvSpPr>
          <p:cNvPr id="7" name="Slide Number Placeholder 6"/>
          <p:cNvSpPr>
            <a:spLocks noGrp="1"/>
          </p:cNvSpPr>
          <p:nvPr>
            <p:ph type="sldNum" sz="quarter" idx="12"/>
          </p:nvPr>
        </p:nvSpPr>
        <p:spPr>
          <a:xfrm>
            <a:off x="10862452" y="381000"/>
            <a:ext cx="643748" cy="365125"/>
          </a:xfrm>
        </p:spPr>
        <p:txBody>
          <a:bodyPr/>
          <a:lstStyle/>
          <a:p>
            <a:fld id="{58F7766F-B48A-450E-AEDB-26BAAEF7F4CD}" type="slidenum">
              <a:rPr kumimoji="1" lang="ja-JP" altLang="en-US" smtClean="0"/>
              <a:t>‹#›</a:t>
            </a:fld>
            <a:endParaRPr kumimoji="1" lang="ja-JP" alt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69987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名札">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EF890E58-02B2-4CF2-8E2F-EB39807666BA}" type="datetimeFigureOut">
              <a:rPr kumimoji="1" lang="ja-JP" altLang="en-US" smtClean="0"/>
              <a:t>2020/5/12</a:t>
            </a:fld>
            <a:endParaRPr kumimoji="1" lang="ja-JP" altLang="en-US"/>
          </a:p>
        </p:txBody>
      </p:sp>
      <p:sp>
        <p:nvSpPr>
          <p:cNvPr id="6" name="Footer Placeholder 5"/>
          <p:cNvSpPr>
            <a:spLocks noGrp="1"/>
          </p:cNvSpPr>
          <p:nvPr>
            <p:ph type="ftr" sz="quarter" idx="11"/>
          </p:nvPr>
        </p:nvSpPr>
        <p:spPr>
          <a:xfrm>
            <a:off x="685800" y="378883"/>
            <a:ext cx="6991492" cy="365125"/>
          </a:xfrm>
        </p:spPr>
        <p:txBody>
          <a:bodyPr/>
          <a:lstStyle/>
          <a:p>
            <a:endParaRPr kumimoji="1" lang="ja-JP" altLang="en-US"/>
          </a:p>
        </p:txBody>
      </p:sp>
      <p:sp>
        <p:nvSpPr>
          <p:cNvPr id="7" name="Slide Number Placeholder 6"/>
          <p:cNvSpPr>
            <a:spLocks noGrp="1"/>
          </p:cNvSpPr>
          <p:nvPr>
            <p:ph type="sldNum" sz="quarter" idx="12"/>
          </p:nvPr>
        </p:nvSpPr>
        <p:spPr>
          <a:xfrm>
            <a:off x="10862452" y="381000"/>
            <a:ext cx="643748" cy="365125"/>
          </a:xfrm>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2713773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3441946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3259871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1114420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F890E58-02B2-4CF2-8E2F-EB39807666BA}" type="datetimeFigureOut">
              <a:rPr kumimoji="1" lang="ja-JP" altLang="en-US" smtClean="0"/>
              <a:t>2020/5/12</a:t>
            </a:fld>
            <a:endParaRPr kumimoji="1" lang="ja-JP" altLang="en-US"/>
          </a:p>
        </p:txBody>
      </p:sp>
      <p:sp>
        <p:nvSpPr>
          <p:cNvPr id="5" name="Footer Placeholder 4"/>
          <p:cNvSpPr>
            <a:spLocks noGrp="1"/>
          </p:cNvSpPr>
          <p:nvPr>
            <p:ph type="ftr" sz="quarter" idx="11"/>
          </p:nvPr>
        </p:nvSpPr>
        <p:spPr>
          <a:xfrm>
            <a:off x="685800" y="381000"/>
            <a:ext cx="6991492" cy="365125"/>
          </a:xfrm>
        </p:spPr>
        <p:txBody>
          <a:bodyPr/>
          <a:lstStyle/>
          <a:p>
            <a:endParaRPr kumimoji="1" lang="ja-JP" altLang="en-US"/>
          </a:p>
        </p:txBody>
      </p:sp>
      <p:sp>
        <p:nvSpPr>
          <p:cNvPr id="6" name="Slide Number Placeholder 5"/>
          <p:cNvSpPr>
            <a:spLocks noGrp="1"/>
          </p:cNvSpPr>
          <p:nvPr>
            <p:ph type="sldNum" sz="quarter" idx="12"/>
          </p:nvPr>
        </p:nvSpPr>
        <p:spPr>
          <a:xfrm>
            <a:off x="10862452" y="381000"/>
            <a:ext cx="643748" cy="365125"/>
          </a:xfrm>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1157744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3546024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EF890E58-02B2-4CF2-8E2F-EB39807666BA}" type="datetimeFigureOut">
              <a:rPr kumimoji="1" lang="ja-JP" altLang="en-US" smtClean="0"/>
              <a:t>2020/5/12</a:t>
            </a:fld>
            <a:endParaRPr kumimoji="1" lang="ja-JP" altLang="en-US"/>
          </a:p>
        </p:txBody>
      </p:sp>
      <p:sp>
        <p:nvSpPr>
          <p:cNvPr id="5" name="Footer Placeholder 4"/>
          <p:cNvSpPr>
            <a:spLocks noGrp="1"/>
          </p:cNvSpPr>
          <p:nvPr>
            <p:ph type="ftr" sz="quarter" idx="11"/>
          </p:nvPr>
        </p:nvSpPr>
        <p:spPr>
          <a:xfrm>
            <a:off x="685800" y="381001"/>
            <a:ext cx="6991492" cy="364065"/>
          </a:xfrm>
        </p:spPr>
        <p:txBody>
          <a:bodyPr/>
          <a:lstStyle/>
          <a:p>
            <a:endParaRPr kumimoji="1" lang="ja-JP" altLang="en-US"/>
          </a:p>
        </p:txBody>
      </p:sp>
      <p:sp>
        <p:nvSpPr>
          <p:cNvPr id="6" name="Slide Number Placeholder 5"/>
          <p:cNvSpPr>
            <a:spLocks noGrp="1"/>
          </p:cNvSpPr>
          <p:nvPr>
            <p:ph type="sldNum" sz="quarter" idx="12"/>
          </p:nvPr>
        </p:nvSpPr>
        <p:spPr>
          <a:xfrm>
            <a:off x="10862452" y="381000"/>
            <a:ext cx="643748" cy="365125"/>
          </a:xfrm>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512225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322810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5800" y="3132666"/>
            <a:ext cx="5311775" cy="308601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3132666"/>
            <a:ext cx="5334000" cy="308601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4045569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138915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36032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768830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F890E58-02B2-4CF2-8E2F-EB39807666BA}" type="datetimeFigureOut">
              <a:rPr kumimoji="1" lang="ja-JP" altLang="en-US" smtClean="0"/>
              <a:t>2020/5/12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2256149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F890E58-02B2-4CF2-8E2F-EB39807666BA}" type="datetimeFigureOut">
              <a:rPr kumimoji="1" lang="ja-JP" altLang="en-US" smtClean="0"/>
              <a:t>2020/5/12</a:t>
            </a:fld>
            <a:endParaRPr kumimoji="1" lang="ja-JP" alt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8F7766F-B48A-450E-AEDB-26BAAEF7F4CD}" type="slidenum">
              <a:rPr kumimoji="1" lang="ja-JP" altLang="en-US" smtClean="0"/>
              <a:t>‹#›</a:t>
            </a:fld>
            <a:endParaRPr kumimoji="1" lang="ja-JP" altLang="en-US"/>
          </a:p>
        </p:txBody>
      </p:sp>
    </p:spTree>
    <p:extLst>
      <p:ext uri="{BB962C8B-B14F-4D97-AF65-F5344CB8AC3E}">
        <p14:creationId xmlns:p14="http://schemas.microsoft.com/office/powerpoint/2010/main" val="394565935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r" defTabSz="914400" rtl="0" eaLnBrk="1" latinLnBrk="0" hangingPunct="1">
        <a:lnSpc>
          <a:spcPct val="90000"/>
        </a:lnSpc>
        <a:spcBef>
          <a:spcPct val="0"/>
        </a:spcBef>
        <a:buNone/>
        <a:defRPr kumimoji="1"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8.jp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E40652-069C-43DA-A614-86ACD1D8A287}"/>
              </a:ext>
            </a:extLst>
          </p:cNvPr>
          <p:cNvSpPr>
            <a:spLocks noGrp="1"/>
          </p:cNvSpPr>
          <p:nvPr>
            <p:ph type="title"/>
          </p:nvPr>
        </p:nvSpPr>
        <p:spPr>
          <a:xfrm>
            <a:off x="2135203" y="2135972"/>
            <a:ext cx="8106077" cy="1293028"/>
          </a:xfrm>
        </p:spPr>
        <p:txBody>
          <a:bodyPr>
            <a:noAutofit/>
          </a:bodyPr>
          <a:lstStyle/>
          <a:p>
            <a:r>
              <a:rPr kumimoji="1" lang="ja-JP" altLang="en-US" sz="6000" dirty="0"/>
              <a:t>学校医からのメッセージ</a:t>
            </a:r>
          </a:p>
        </p:txBody>
      </p:sp>
      <p:sp>
        <p:nvSpPr>
          <p:cNvPr id="5" name="タイトル 1">
            <a:extLst>
              <a:ext uri="{FF2B5EF4-FFF2-40B4-BE49-F238E27FC236}">
                <a16:creationId xmlns:a16="http://schemas.microsoft.com/office/drawing/2014/main" id="{B4118484-827B-4CB0-BACA-5D2B014BB178}"/>
              </a:ext>
            </a:extLst>
          </p:cNvPr>
          <p:cNvSpPr txBox="1">
            <a:spLocks/>
          </p:cNvSpPr>
          <p:nvPr/>
        </p:nvSpPr>
        <p:spPr>
          <a:xfrm>
            <a:off x="9395875" y="6520618"/>
            <a:ext cx="2796125" cy="33738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kumimoji="1" sz="4000" kern="1200" cap="all" baseline="0">
                <a:solidFill>
                  <a:schemeClr val="tx1"/>
                </a:solidFill>
                <a:latin typeface="+mj-lt"/>
                <a:ea typeface="+mj-ea"/>
                <a:cs typeface="+mj-cs"/>
              </a:defRPr>
            </a:lvl1pPr>
          </a:lstStyle>
          <a:p>
            <a:pPr algn="l"/>
            <a:r>
              <a:rPr lang="ja-JP" altLang="en-US" sz="1200" dirty="0"/>
              <a:t>大阪府医師会学校医部会　令和２年５月</a:t>
            </a:r>
          </a:p>
        </p:txBody>
      </p:sp>
      <p:pic>
        <p:nvPicPr>
          <p:cNvPr id="4" name="オーディオ 3">
            <a:hlinkClick r:id="" action="ppaction://media"/>
            <a:extLst>
              <a:ext uri="{FF2B5EF4-FFF2-40B4-BE49-F238E27FC236}">
                <a16:creationId xmlns:a16="http://schemas.microsoft.com/office/drawing/2014/main" id="{271F63E0-26D9-4C19-AF40-8B2823B97C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5358676"/>
      </p:ext>
    </p:extLst>
  </p:cSld>
  <p:clrMapOvr>
    <a:masterClrMapping/>
  </p:clrMapOvr>
  <mc:AlternateContent xmlns:mc="http://schemas.openxmlformats.org/markup-compatibility/2006">
    <mc:Choice xmlns:p14="http://schemas.microsoft.com/office/powerpoint/2010/main" Requires="p14">
      <p:transition spd="slow" p14:dur="2000" advTm="60405"/>
    </mc:Choice>
    <mc:Fallback>
      <p:transition spd="slow" advTm="60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E71498-44C3-4F73-95D3-124837B77208}"/>
              </a:ext>
            </a:extLst>
          </p:cNvPr>
          <p:cNvSpPr>
            <a:spLocks noGrp="1"/>
          </p:cNvSpPr>
          <p:nvPr>
            <p:ph type="title"/>
          </p:nvPr>
        </p:nvSpPr>
        <p:spPr>
          <a:xfrm>
            <a:off x="1840852" y="675116"/>
            <a:ext cx="7238198" cy="977800"/>
          </a:xfrm>
        </p:spPr>
        <p:txBody>
          <a:bodyPr>
            <a:normAutofit fontScale="90000"/>
          </a:bodyPr>
          <a:lstStyle/>
          <a:p>
            <a:r>
              <a:rPr kumimoji="1" lang="ja-JP" altLang="en-US" dirty="0"/>
              <a:t>みんなで</a:t>
            </a:r>
            <a:r>
              <a:rPr lang="ja-JP" altLang="en-US" dirty="0"/>
              <a:t>気をつける</a:t>
            </a:r>
            <a:r>
              <a:rPr kumimoji="1" lang="ja-JP" altLang="en-US" dirty="0"/>
              <a:t>こと</a:t>
            </a:r>
            <a:r>
              <a:rPr kumimoji="1" lang="en-US" altLang="ja-JP" dirty="0"/>
              <a:t>3</a:t>
            </a:r>
            <a:r>
              <a:rPr kumimoji="1" lang="ja-JP" altLang="en-US" dirty="0"/>
              <a:t>つ！！！</a:t>
            </a:r>
            <a:br>
              <a:rPr kumimoji="1"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DBE2A6D0-C2AB-4D85-A188-43AD8E76345B}"/>
              </a:ext>
            </a:extLst>
          </p:cNvPr>
          <p:cNvSpPr>
            <a:spLocks noGrp="1"/>
          </p:cNvSpPr>
          <p:nvPr>
            <p:ph idx="1"/>
          </p:nvPr>
        </p:nvSpPr>
        <p:spPr>
          <a:xfrm>
            <a:off x="462297" y="2042538"/>
            <a:ext cx="7045693" cy="4681924"/>
          </a:xfrm>
        </p:spPr>
        <p:txBody>
          <a:bodyPr>
            <a:noAutofit/>
          </a:bodyPr>
          <a:lstStyle/>
          <a:p>
            <a:pPr marL="0" indent="0">
              <a:buNone/>
            </a:pPr>
            <a:r>
              <a:rPr kumimoji="1" lang="ja-JP" altLang="en-US" sz="3200" dirty="0"/>
              <a:t>１</a:t>
            </a:r>
            <a:r>
              <a:rPr lang="ja-JP" altLang="en-US" sz="3200" dirty="0"/>
              <a:t>、窓を開ける。</a:t>
            </a:r>
            <a:endParaRPr kumimoji="1" lang="en-US" altLang="ja-JP" sz="3200" dirty="0"/>
          </a:p>
          <a:p>
            <a:pPr marL="0" indent="0">
              <a:buNone/>
            </a:pPr>
            <a:endParaRPr kumimoji="1" lang="en-US" altLang="ja-JP" sz="3200" dirty="0"/>
          </a:p>
          <a:p>
            <a:pPr marL="0" indent="0">
              <a:buNone/>
            </a:pPr>
            <a:r>
              <a:rPr lang="ja-JP" altLang="en-US" sz="3200" dirty="0"/>
              <a:t>２、くっつかない。</a:t>
            </a:r>
            <a:endParaRPr lang="en-US" altLang="ja-JP" sz="3200" dirty="0"/>
          </a:p>
          <a:p>
            <a:pPr marL="0" indent="0">
              <a:buNone/>
            </a:pPr>
            <a:endParaRPr lang="en-US" altLang="ja-JP" sz="3200" dirty="0"/>
          </a:p>
          <a:p>
            <a:pPr marL="0" indent="0">
              <a:buNone/>
            </a:pPr>
            <a:r>
              <a:rPr kumimoji="1" lang="ja-JP" altLang="en-US" sz="3200" dirty="0"/>
              <a:t>３、</a:t>
            </a:r>
            <a:r>
              <a:rPr lang="ja-JP" altLang="en-US" sz="3200" dirty="0"/>
              <a:t>集まらない。</a:t>
            </a:r>
            <a:endParaRPr lang="en-US" altLang="ja-JP" sz="3200" dirty="0"/>
          </a:p>
          <a:p>
            <a:pPr marL="0" indent="0">
              <a:buNone/>
            </a:pPr>
            <a:endParaRPr lang="en-US" altLang="ja-JP" sz="3200" dirty="0"/>
          </a:p>
          <a:p>
            <a:pPr marL="0" indent="0">
              <a:buNone/>
            </a:pPr>
            <a:r>
              <a:rPr lang="ja-JP" altLang="en-US" sz="3600" dirty="0"/>
              <a:t>気をつけて大きな感染をふせごう。</a:t>
            </a:r>
            <a:endParaRPr kumimoji="1" lang="ja-JP" altLang="en-US" sz="3600" dirty="0"/>
          </a:p>
        </p:txBody>
      </p:sp>
      <p:pic>
        <p:nvPicPr>
          <p:cNvPr id="8" name="図 7">
            <a:extLst>
              <a:ext uri="{FF2B5EF4-FFF2-40B4-BE49-F238E27FC236}">
                <a16:creationId xmlns:a16="http://schemas.microsoft.com/office/drawing/2014/main" id="{98678C7B-A985-4AE8-AE6C-D9A5BFC079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9541" y="1404765"/>
            <a:ext cx="2324470" cy="2508575"/>
          </a:xfrm>
          <a:prstGeom prst="rect">
            <a:avLst/>
          </a:prstGeom>
        </p:spPr>
      </p:pic>
      <p:pic>
        <p:nvPicPr>
          <p:cNvPr id="9" name="図 8">
            <a:extLst>
              <a:ext uri="{FF2B5EF4-FFF2-40B4-BE49-F238E27FC236}">
                <a16:creationId xmlns:a16="http://schemas.microsoft.com/office/drawing/2014/main" id="{7016128C-9811-4A61-A290-18F5760A15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0234" y="1404765"/>
            <a:ext cx="2281969" cy="2457052"/>
          </a:xfrm>
          <a:prstGeom prst="rect">
            <a:avLst/>
          </a:prstGeom>
        </p:spPr>
      </p:pic>
      <p:pic>
        <p:nvPicPr>
          <p:cNvPr id="4" name="図 3">
            <a:extLst>
              <a:ext uri="{FF2B5EF4-FFF2-40B4-BE49-F238E27FC236}">
                <a16:creationId xmlns:a16="http://schemas.microsoft.com/office/drawing/2014/main" id="{82585F57-B1E1-41D5-B4DE-739B1E2CE733}"/>
              </a:ext>
            </a:extLst>
          </p:cNvPr>
          <p:cNvPicPr>
            <a:picLocks noChangeAspect="1"/>
          </p:cNvPicPr>
          <p:nvPr/>
        </p:nvPicPr>
        <p:blipFill>
          <a:blip r:embed="rId6"/>
          <a:stretch>
            <a:fillRect/>
          </a:stretch>
        </p:blipFill>
        <p:spPr>
          <a:xfrm>
            <a:off x="10598083" y="4160112"/>
            <a:ext cx="1378017" cy="1381226"/>
          </a:xfrm>
          <a:prstGeom prst="rect">
            <a:avLst/>
          </a:prstGeom>
        </p:spPr>
      </p:pic>
      <p:pic>
        <p:nvPicPr>
          <p:cNvPr id="7" name="図 6">
            <a:extLst>
              <a:ext uri="{FF2B5EF4-FFF2-40B4-BE49-F238E27FC236}">
                <a16:creationId xmlns:a16="http://schemas.microsoft.com/office/drawing/2014/main" id="{33880864-78B2-4482-95D9-9AA8313EB37B}"/>
              </a:ext>
            </a:extLst>
          </p:cNvPr>
          <p:cNvPicPr>
            <a:picLocks noChangeAspect="1"/>
          </p:cNvPicPr>
          <p:nvPr/>
        </p:nvPicPr>
        <p:blipFill>
          <a:blip r:embed="rId7"/>
          <a:stretch>
            <a:fillRect/>
          </a:stretch>
        </p:blipFill>
        <p:spPr>
          <a:xfrm flipH="1">
            <a:off x="9064011" y="4248216"/>
            <a:ext cx="1202220" cy="1205019"/>
          </a:xfrm>
          <a:prstGeom prst="rect">
            <a:avLst/>
          </a:prstGeom>
        </p:spPr>
      </p:pic>
      <p:pic>
        <p:nvPicPr>
          <p:cNvPr id="5" name="図 4">
            <a:extLst>
              <a:ext uri="{FF2B5EF4-FFF2-40B4-BE49-F238E27FC236}">
                <a16:creationId xmlns:a16="http://schemas.microsoft.com/office/drawing/2014/main" id="{2BDC8653-8E7B-42F4-9341-BDF3F489C33C}"/>
              </a:ext>
            </a:extLst>
          </p:cNvPr>
          <p:cNvPicPr>
            <a:picLocks noChangeAspect="1"/>
          </p:cNvPicPr>
          <p:nvPr/>
        </p:nvPicPr>
        <p:blipFill>
          <a:blip r:embed="rId8"/>
          <a:stretch>
            <a:fillRect/>
          </a:stretch>
        </p:blipFill>
        <p:spPr>
          <a:xfrm>
            <a:off x="9955435" y="5148446"/>
            <a:ext cx="1087655" cy="1274286"/>
          </a:xfrm>
          <a:prstGeom prst="rect">
            <a:avLst/>
          </a:prstGeom>
        </p:spPr>
      </p:pic>
      <p:sp>
        <p:nvSpPr>
          <p:cNvPr id="6" name="正方形/長方形 5">
            <a:extLst>
              <a:ext uri="{FF2B5EF4-FFF2-40B4-BE49-F238E27FC236}">
                <a16:creationId xmlns:a16="http://schemas.microsoft.com/office/drawing/2014/main" id="{48933339-1A53-43E0-BBC1-BB0E20BE6DB0}"/>
              </a:ext>
            </a:extLst>
          </p:cNvPr>
          <p:cNvSpPr/>
          <p:nvPr/>
        </p:nvSpPr>
        <p:spPr>
          <a:xfrm>
            <a:off x="8977189" y="4047205"/>
            <a:ext cx="2900049" cy="2474500"/>
          </a:xfrm>
          <a:prstGeom prst="rect">
            <a:avLst/>
          </a:prstGeom>
          <a:noFill/>
          <a:ln w="57150">
            <a:solidFill>
              <a:srgbClr val="FFC000"/>
            </a:solidFill>
          </a:ln>
          <a:scene3d>
            <a:camera prst="obliqueTop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タイトル 1">
            <a:extLst>
              <a:ext uri="{FF2B5EF4-FFF2-40B4-BE49-F238E27FC236}">
                <a16:creationId xmlns:a16="http://schemas.microsoft.com/office/drawing/2014/main" id="{A42C4118-6D7C-4298-A05B-A84E1AA24CDD}"/>
              </a:ext>
            </a:extLst>
          </p:cNvPr>
          <p:cNvSpPr txBox="1">
            <a:spLocks/>
          </p:cNvSpPr>
          <p:nvPr/>
        </p:nvSpPr>
        <p:spPr>
          <a:xfrm>
            <a:off x="9395875" y="6582651"/>
            <a:ext cx="2796125" cy="33738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kumimoji="1" sz="4000" kern="1200" cap="all" baseline="0">
                <a:solidFill>
                  <a:schemeClr val="tx1"/>
                </a:solidFill>
                <a:latin typeface="+mj-lt"/>
                <a:ea typeface="+mj-ea"/>
                <a:cs typeface="+mj-cs"/>
              </a:defRPr>
            </a:lvl1pPr>
          </a:lstStyle>
          <a:p>
            <a:pPr algn="l"/>
            <a:r>
              <a:rPr lang="ja-JP" altLang="en-US" sz="1200" dirty="0"/>
              <a:t>大阪府医師会学校医部会　令和２年５月</a:t>
            </a:r>
          </a:p>
        </p:txBody>
      </p:sp>
      <p:pic>
        <p:nvPicPr>
          <p:cNvPr id="12" name="オーディオ 11">
            <a:hlinkClick r:id="" action="ppaction://media"/>
            <a:extLst>
              <a:ext uri="{FF2B5EF4-FFF2-40B4-BE49-F238E27FC236}">
                <a16:creationId xmlns:a16="http://schemas.microsoft.com/office/drawing/2014/main" id="{B1461B0C-BE84-4698-B4D5-7FC7869A805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23617488"/>
      </p:ext>
    </p:extLst>
  </p:cSld>
  <p:clrMapOvr>
    <a:masterClrMapping/>
  </p:clrMapOvr>
  <mc:AlternateContent xmlns:mc="http://schemas.openxmlformats.org/markup-compatibility/2006">
    <mc:Choice xmlns:p14="http://schemas.microsoft.com/office/powerpoint/2010/main" Requires="p14">
      <p:transition spd="slow" p14:dur="2000" advTm="27048"/>
    </mc:Choice>
    <mc:Fallback>
      <p:transition spd="slow" advTm="27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E1C878-2774-402C-8849-A912AC7F6CE2}"/>
              </a:ext>
            </a:extLst>
          </p:cNvPr>
          <p:cNvSpPr>
            <a:spLocks noGrp="1"/>
          </p:cNvSpPr>
          <p:nvPr>
            <p:ph type="title"/>
          </p:nvPr>
        </p:nvSpPr>
        <p:spPr>
          <a:xfrm>
            <a:off x="2137611" y="0"/>
            <a:ext cx="6929387" cy="1212784"/>
          </a:xfrm>
        </p:spPr>
        <p:txBody>
          <a:bodyPr/>
          <a:lstStyle/>
          <a:p>
            <a:r>
              <a:rPr kumimoji="1" lang="ja-JP" altLang="en-US" dirty="0"/>
              <a:t>ひとりひとりが気を</a:t>
            </a:r>
            <a:r>
              <a:rPr lang="ja-JP" altLang="en-US" dirty="0"/>
              <a:t>つ</a:t>
            </a:r>
            <a:r>
              <a:rPr kumimoji="1" lang="ja-JP" altLang="en-US" dirty="0"/>
              <a:t>けましょう</a:t>
            </a:r>
          </a:p>
        </p:txBody>
      </p:sp>
      <p:sp>
        <p:nvSpPr>
          <p:cNvPr id="3" name="コンテンツ プレースホルダー 2">
            <a:extLst>
              <a:ext uri="{FF2B5EF4-FFF2-40B4-BE49-F238E27FC236}">
                <a16:creationId xmlns:a16="http://schemas.microsoft.com/office/drawing/2014/main" id="{5095F62C-3315-43B8-A9C7-AC589BDF33BC}"/>
              </a:ext>
            </a:extLst>
          </p:cNvPr>
          <p:cNvSpPr>
            <a:spLocks noGrp="1"/>
          </p:cNvSpPr>
          <p:nvPr>
            <p:ph idx="1"/>
          </p:nvPr>
        </p:nvSpPr>
        <p:spPr>
          <a:xfrm>
            <a:off x="539014" y="1246472"/>
            <a:ext cx="7228573" cy="5505650"/>
          </a:xfrm>
        </p:spPr>
        <p:txBody>
          <a:bodyPr>
            <a:noAutofit/>
          </a:bodyPr>
          <a:lstStyle/>
          <a:p>
            <a:pPr marL="0" indent="0">
              <a:lnSpc>
                <a:spcPct val="100000"/>
              </a:lnSpc>
              <a:buNone/>
            </a:pPr>
            <a:r>
              <a:rPr lang="ja-JP" altLang="en-US" sz="3200" dirty="0"/>
              <a:t>熱もない、咳もない、元気だけど</a:t>
            </a:r>
            <a:endParaRPr lang="en-US" altLang="ja-JP" sz="3200" dirty="0"/>
          </a:p>
          <a:p>
            <a:pPr marL="0" indent="0">
              <a:lnSpc>
                <a:spcPct val="100000"/>
              </a:lnSpc>
              <a:buNone/>
            </a:pPr>
            <a:r>
              <a:rPr kumimoji="1" lang="ja-JP" altLang="en-US" sz="3200" dirty="0"/>
              <a:t>わたしの、あなたのからだに</a:t>
            </a:r>
            <a:endParaRPr kumimoji="1" lang="en-US" altLang="ja-JP" sz="3200" dirty="0"/>
          </a:p>
          <a:p>
            <a:pPr marL="0" indent="0">
              <a:lnSpc>
                <a:spcPct val="100000"/>
              </a:lnSpc>
              <a:buNone/>
            </a:pPr>
            <a:r>
              <a:rPr kumimoji="1" lang="ja-JP" altLang="en-US" sz="3200" dirty="0"/>
              <a:t>コロナウイルスがいるかもしれません。</a:t>
            </a:r>
            <a:endParaRPr kumimoji="1" lang="en-US" altLang="ja-JP" sz="3200" dirty="0"/>
          </a:p>
          <a:p>
            <a:pPr marL="0" indent="0">
              <a:lnSpc>
                <a:spcPct val="100000"/>
              </a:lnSpc>
              <a:buNone/>
            </a:pPr>
            <a:r>
              <a:rPr kumimoji="1" lang="ja-JP" altLang="en-US" sz="3200" dirty="0"/>
              <a:t>コロナウイルスは元気な子どものからだのなかではねてることが</a:t>
            </a:r>
            <a:r>
              <a:rPr lang="ja-JP" altLang="en-US" sz="3200" dirty="0"/>
              <a:t>多い</a:t>
            </a:r>
            <a:r>
              <a:rPr kumimoji="1" lang="ja-JP" altLang="en-US" sz="3200" dirty="0"/>
              <a:t>ようです。</a:t>
            </a:r>
            <a:endParaRPr lang="en-US" altLang="ja-JP" sz="3200" dirty="0"/>
          </a:p>
          <a:p>
            <a:pPr marL="0" indent="0">
              <a:lnSpc>
                <a:spcPct val="100000"/>
              </a:lnSpc>
              <a:buNone/>
            </a:pPr>
            <a:r>
              <a:rPr lang="ja-JP" altLang="en-US" sz="3200" dirty="0"/>
              <a:t>でも、あかちゃんや病気をもっているおともだち、おじいちゃん、おばあちゃんにうつると悪くなることがあるのでほかの人にうつさないように、ひとりひとりが気をつけましょう。</a:t>
            </a:r>
            <a:endParaRPr kumimoji="1" lang="ja-JP" altLang="en-US" sz="3200" dirty="0"/>
          </a:p>
        </p:txBody>
      </p:sp>
      <p:pic>
        <p:nvPicPr>
          <p:cNvPr id="5" name="図 4">
            <a:extLst>
              <a:ext uri="{FF2B5EF4-FFF2-40B4-BE49-F238E27FC236}">
                <a16:creationId xmlns:a16="http://schemas.microsoft.com/office/drawing/2014/main" id="{C020DB71-BBCC-4D32-86C4-1F3757B4A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5879" y="2931984"/>
            <a:ext cx="3051209" cy="3476545"/>
          </a:xfrm>
          <a:prstGeom prst="rect">
            <a:avLst/>
          </a:prstGeom>
        </p:spPr>
      </p:pic>
      <p:pic>
        <p:nvPicPr>
          <p:cNvPr id="6" name="図 5">
            <a:extLst>
              <a:ext uri="{FF2B5EF4-FFF2-40B4-BE49-F238E27FC236}">
                <a16:creationId xmlns:a16="http://schemas.microsoft.com/office/drawing/2014/main" id="{EDD9F06F-C7E5-4124-83A7-1624403A23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6998" y="875593"/>
            <a:ext cx="2184934" cy="1944303"/>
          </a:xfrm>
          <a:prstGeom prst="rect">
            <a:avLst/>
          </a:prstGeom>
        </p:spPr>
      </p:pic>
      <p:sp>
        <p:nvSpPr>
          <p:cNvPr id="7" name="タイトル 1">
            <a:extLst>
              <a:ext uri="{FF2B5EF4-FFF2-40B4-BE49-F238E27FC236}">
                <a16:creationId xmlns:a16="http://schemas.microsoft.com/office/drawing/2014/main" id="{82F14E59-D033-416B-BEAA-A21D3985B3C1}"/>
              </a:ext>
            </a:extLst>
          </p:cNvPr>
          <p:cNvSpPr txBox="1">
            <a:spLocks/>
          </p:cNvSpPr>
          <p:nvPr/>
        </p:nvSpPr>
        <p:spPr>
          <a:xfrm>
            <a:off x="9395875" y="6520618"/>
            <a:ext cx="2796125" cy="33738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kumimoji="1" sz="4000" kern="1200" cap="all" baseline="0">
                <a:solidFill>
                  <a:schemeClr val="tx1"/>
                </a:solidFill>
                <a:latin typeface="+mj-lt"/>
                <a:ea typeface="+mj-ea"/>
                <a:cs typeface="+mj-cs"/>
              </a:defRPr>
            </a:lvl1pPr>
          </a:lstStyle>
          <a:p>
            <a:pPr algn="l"/>
            <a:r>
              <a:rPr lang="ja-JP" altLang="en-US" sz="1200" dirty="0"/>
              <a:t>大阪府医師会学校医部会　令和２年５月</a:t>
            </a:r>
          </a:p>
        </p:txBody>
      </p:sp>
      <p:pic>
        <p:nvPicPr>
          <p:cNvPr id="8" name="オーディオ 7">
            <a:hlinkClick r:id="" action="ppaction://media"/>
            <a:extLst>
              <a:ext uri="{FF2B5EF4-FFF2-40B4-BE49-F238E27FC236}">
                <a16:creationId xmlns:a16="http://schemas.microsoft.com/office/drawing/2014/main" id="{81AE7D13-8B39-4999-B6D3-C97EDC01B9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01791303"/>
      </p:ext>
    </p:extLst>
  </p:cSld>
  <p:clrMapOvr>
    <a:masterClrMapping/>
  </p:clrMapOvr>
  <mc:AlternateContent xmlns:mc="http://schemas.openxmlformats.org/markup-compatibility/2006">
    <mc:Choice xmlns:p14="http://schemas.microsoft.com/office/powerpoint/2010/main" Requires="p14">
      <p:transition spd="slow" p14:dur="2000" advTm="38163"/>
    </mc:Choice>
    <mc:Fallback>
      <p:transition spd="slow" advTm="38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8E69B5-4507-4A37-B839-3FEB0554453D}"/>
              </a:ext>
            </a:extLst>
          </p:cNvPr>
          <p:cNvSpPr>
            <a:spLocks noGrp="1"/>
          </p:cNvSpPr>
          <p:nvPr>
            <p:ph type="title"/>
          </p:nvPr>
        </p:nvSpPr>
        <p:spPr>
          <a:xfrm>
            <a:off x="2732689" y="502679"/>
            <a:ext cx="5948856" cy="1293028"/>
          </a:xfrm>
        </p:spPr>
        <p:txBody>
          <a:bodyPr/>
          <a:lstStyle/>
          <a:p>
            <a:r>
              <a:rPr lang="ja-JP" altLang="en-US" dirty="0"/>
              <a:t>ありがとう</a:t>
            </a:r>
            <a:r>
              <a:rPr kumimoji="1" lang="ja-JP" altLang="en-US" dirty="0"/>
              <a:t>をつたえよう</a:t>
            </a:r>
          </a:p>
        </p:txBody>
      </p:sp>
      <p:sp>
        <p:nvSpPr>
          <p:cNvPr id="3" name="コンテンツ プレースホルダー 2">
            <a:extLst>
              <a:ext uri="{FF2B5EF4-FFF2-40B4-BE49-F238E27FC236}">
                <a16:creationId xmlns:a16="http://schemas.microsoft.com/office/drawing/2014/main" id="{265D5D90-B3EB-4B9B-9D3F-BF4B9E7C7434}"/>
              </a:ext>
            </a:extLst>
          </p:cNvPr>
          <p:cNvSpPr>
            <a:spLocks noGrp="1"/>
          </p:cNvSpPr>
          <p:nvPr>
            <p:ph idx="1"/>
          </p:nvPr>
        </p:nvSpPr>
        <p:spPr>
          <a:xfrm>
            <a:off x="717330" y="4587481"/>
            <a:ext cx="11180379" cy="1767840"/>
          </a:xfrm>
        </p:spPr>
        <p:txBody>
          <a:bodyPr>
            <a:normAutofit/>
          </a:bodyPr>
          <a:lstStyle/>
          <a:p>
            <a:pPr marL="0" indent="0">
              <a:buNone/>
            </a:pPr>
            <a:r>
              <a:rPr lang="ja-JP" altLang="ja-JP" sz="3600" dirty="0"/>
              <a:t>医療者など皆さんの生活を支えるためにお仕事を休まず</a:t>
            </a:r>
            <a:endParaRPr lang="en-US" altLang="ja-JP" sz="3600" dirty="0"/>
          </a:p>
          <a:p>
            <a:pPr marL="0" indent="0">
              <a:buNone/>
            </a:pPr>
            <a:r>
              <a:rPr lang="ja-JP" altLang="ja-JP" sz="3600" dirty="0"/>
              <a:t>勇気をもって働いている人々に感謝をしましょう。</a:t>
            </a:r>
            <a:endParaRPr kumimoji="1" lang="ja-JP" altLang="en-US" sz="3600" dirty="0"/>
          </a:p>
        </p:txBody>
      </p:sp>
      <p:sp>
        <p:nvSpPr>
          <p:cNvPr id="4" name="思考の吹き出し: 雲形 3">
            <a:extLst>
              <a:ext uri="{FF2B5EF4-FFF2-40B4-BE49-F238E27FC236}">
                <a16:creationId xmlns:a16="http://schemas.microsoft.com/office/drawing/2014/main" id="{FA577247-B548-4AF1-B45E-B87986015D27}"/>
              </a:ext>
            </a:extLst>
          </p:cNvPr>
          <p:cNvSpPr/>
          <p:nvPr/>
        </p:nvSpPr>
        <p:spPr>
          <a:xfrm>
            <a:off x="2385849" y="2270519"/>
            <a:ext cx="6800192" cy="1548068"/>
          </a:xfrm>
          <a:prstGeom prst="cloudCallou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ln w="22225">
                  <a:solidFill>
                    <a:schemeClr val="accent2"/>
                  </a:solidFill>
                  <a:prstDash val="solid"/>
                </a:ln>
                <a:solidFill>
                  <a:schemeClr val="accent2">
                    <a:lumMod val="40000"/>
                    <a:lumOff val="60000"/>
                  </a:schemeClr>
                </a:solidFill>
              </a:rPr>
              <a:t>ありがとう</a:t>
            </a:r>
          </a:p>
        </p:txBody>
      </p:sp>
      <p:sp>
        <p:nvSpPr>
          <p:cNvPr id="6" name="タイトル 1">
            <a:extLst>
              <a:ext uri="{FF2B5EF4-FFF2-40B4-BE49-F238E27FC236}">
                <a16:creationId xmlns:a16="http://schemas.microsoft.com/office/drawing/2014/main" id="{9952670F-6470-4B88-886E-C05C2AC215C3}"/>
              </a:ext>
            </a:extLst>
          </p:cNvPr>
          <p:cNvSpPr txBox="1">
            <a:spLocks/>
          </p:cNvSpPr>
          <p:nvPr/>
        </p:nvSpPr>
        <p:spPr>
          <a:xfrm>
            <a:off x="9395875" y="6520618"/>
            <a:ext cx="2796125" cy="33738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kumimoji="1" sz="4000" kern="1200" cap="all" baseline="0">
                <a:solidFill>
                  <a:schemeClr val="tx1"/>
                </a:solidFill>
                <a:latin typeface="+mj-lt"/>
                <a:ea typeface="+mj-ea"/>
                <a:cs typeface="+mj-cs"/>
              </a:defRPr>
            </a:lvl1pPr>
          </a:lstStyle>
          <a:p>
            <a:pPr algn="l"/>
            <a:r>
              <a:rPr lang="ja-JP" altLang="en-US" sz="1200" dirty="0"/>
              <a:t>大阪府医師会学校医部会　令和２年５月</a:t>
            </a:r>
          </a:p>
        </p:txBody>
      </p:sp>
      <p:pic>
        <p:nvPicPr>
          <p:cNvPr id="7" name="オーディオ 6">
            <a:hlinkClick r:id="" action="ppaction://media"/>
            <a:extLst>
              <a:ext uri="{FF2B5EF4-FFF2-40B4-BE49-F238E27FC236}">
                <a16:creationId xmlns:a16="http://schemas.microsoft.com/office/drawing/2014/main" id="{A7CF26FB-8181-4C99-A940-4F95F1447E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34701438"/>
      </p:ext>
    </p:extLst>
  </p:cSld>
  <p:clrMapOvr>
    <a:masterClrMapping/>
  </p:clrMapOvr>
  <mc:AlternateContent xmlns:mc="http://schemas.openxmlformats.org/markup-compatibility/2006">
    <mc:Choice xmlns:p14="http://schemas.microsoft.com/office/powerpoint/2010/main" Requires="p14">
      <p:transition spd="slow" p14:dur="2000" advTm="44047"/>
    </mc:Choice>
    <mc:Fallback>
      <p:transition spd="slow" advTm="44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75D55A-344B-4FEE-AB5B-1825489EC380}"/>
              </a:ext>
            </a:extLst>
          </p:cNvPr>
          <p:cNvSpPr>
            <a:spLocks noGrp="1"/>
          </p:cNvSpPr>
          <p:nvPr>
            <p:ph type="ctrTitle"/>
          </p:nvPr>
        </p:nvSpPr>
        <p:spPr>
          <a:xfrm>
            <a:off x="898358" y="388492"/>
            <a:ext cx="10395284" cy="1305554"/>
          </a:xfrm>
        </p:spPr>
        <p:txBody>
          <a:bodyPr>
            <a:normAutofit/>
          </a:bodyPr>
          <a:lstStyle/>
          <a:p>
            <a:r>
              <a:rPr kumimoji="1" lang="ja-JP" altLang="en-US" dirty="0"/>
              <a:t>コロナウイルスって何だろう？</a:t>
            </a:r>
          </a:p>
        </p:txBody>
      </p:sp>
      <p:pic>
        <p:nvPicPr>
          <p:cNvPr id="5" name="図 4">
            <a:extLst>
              <a:ext uri="{FF2B5EF4-FFF2-40B4-BE49-F238E27FC236}">
                <a16:creationId xmlns:a16="http://schemas.microsoft.com/office/drawing/2014/main" id="{C53BC98E-F03C-4DE9-A2DB-6C7EE37CE8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9772" y="2080471"/>
            <a:ext cx="6018963" cy="4358430"/>
          </a:xfrm>
          <a:prstGeom prst="rect">
            <a:avLst/>
          </a:prstGeom>
        </p:spPr>
      </p:pic>
      <p:sp>
        <p:nvSpPr>
          <p:cNvPr id="6" name="タイトル 1">
            <a:extLst>
              <a:ext uri="{FF2B5EF4-FFF2-40B4-BE49-F238E27FC236}">
                <a16:creationId xmlns:a16="http://schemas.microsoft.com/office/drawing/2014/main" id="{445D0E8C-9895-457E-ADB6-3207862A5C43}"/>
              </a:ext>
            </a:extLst>
          </p:cNvPr>
          <p:cNvSpPr txBox="1">
            <a:spLocks/>
          </p:cNvSpPr>
          <p:nvPr/>
        </p:nvSpPr>
        <p:spPr>
          <a:xfrm>
            <a:off x="9395875" y="6520618"/>
            <a:ext cx="2796125" cy="33738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kumimoji="1" sz="4000" kern="1200" cap="all" baseline="0">
                <a:solidFill>
                  <a:schemeClr val="tx1"/>
                </a:solidFill>
                <a:latin typeface="+mj-lt"/>
                <a:ea typeface="+mj-ea"/>
                <a:cs typeface="+mj-cs"/>
              </a:defRPr>
            </a:lvl1pPr>
          </a:lstStyle>
          <a:p>
            <a:pPr algn="l"/>
            <a:r>
              <a:rPr lang="ja-JP" altLang="en-US" sz="1200" dirty="0"/>
              <a:t>大阪府医師会学校医部会　令和２年５月</a:t>
            </a:r>
          </a:p>
        </p:txBody>
      </p:sp>
      <p:pic>
        <p:nvPicPr>
          <p:cNvPr id="4" name="オーディオ 3">
            <a:hlinkClick r:id="" action="ppaction://media"/>
            <a:extLst>
              <a:ext uri="{FF2B5EF4-FFF2-40B4-BE49-F238E27FC236}">
                <a16:creationId xmlns:a16="http://schemas.microsoft.com/office/drawing/2014/main" id="{66A08B1B-09B2-4380-9426-287E9B4471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81719180"/>
      </p:ext>
    </p:extLst>
  </p:cSld>
  <p:clrMapOvr>
    <a:masterClrMapping/>
  </p:clrMapOvr>
  <mc:AlternateContent xmlns:mc="http://schemas.openxmlformats.org/markup-compatibility/2006">
    <mc:Choice xmlns:p14="http://schemas.microsoft.com/office/powerpoint/2010/main" Requires="p14">
      <p:transition spd="slow" p14:dur="2000" advTm="6722"/>
    </mc:Choice>
    <mc:Fallback>
      <p:transition spd="slow" advTm="6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8ECFB6-6C5D-4BD3-9A90-3C5BA7423A8F}"/>
              </a:ext>
            </a:extLst>
          </p:cNvPr>
          <p:cNvSpPr>
            <a:spLocks noGrp="1"/>
          </p:cNvSpPr>
          <p:nvPr>
            <p:ph type="title"/>
          </p:nvPr>
        </p:nvSpPr>
        <p:spPr>
          <a:xfrm>
            <a:off x="1191928" y="433136"/>
            <a:ext cx="6989546" cy="1293028"/>
          </a:xfrm>
        </p:spPr>
        <p:txBody>
          <a:bodyPr/>
          <a:lstStyle/>
          <a:p>
            <a:r>
              <a:rPr kumimoji="1" lang="ja-JP" altLang="en-US" dirty="0"/>
              <a:t>ウイルスって知ってますか？</a:t>
            </a:r>
          </a:p>
        </p:txBody>
      </p:sp>
      <p:sp>
        <p:nvSpPr>
          <p:cNvPr id="3" name="正方形/長方形 2">
            <a:extLst>
              <a:ext uri="{FF2B5EF4-FFF2-40B4-BE49-F238E27FC236}">
                <a16:creationId xmlns:a16="http://schemas.microsoft.com/office/drawing/2014/main" id="{5C675183-3D8E-46A6-9B4C-447B641F8193}"/>
              </a:ext>
            </a:extLst>
          </p:cNvPr>
          <p:cNvSpPr/>
          <p:nvPr/>
        </p:nvSpPr>
        <p:spPr>
          <a:xfrm>
            <a:off x="561474" y="2829828"/>
            <a:ext cx="4674669" cy="2862322"/>
          </a:xfrm>
          <a:prstGeom prst="rect">
            <a:avLst/>
          </a:prstGeom>
        </p:spPr>
        <p:txBody>
          <a:bodyPr wrap="square">
            <a:spAutoFit/>
          </a:bodyPr>
          <a:lstStyle/>
          <a:p>
            <a:r>
              <a:rPr lang="ja-JP" altLang="en-US" sz="3600" dirty="0"/>
              <a:t>ウイルスは目にみえないくらい小さくて</a:t>
            </a:r>
            <a:endParaRPr lang="en-US" altLang="ja-JP" sz="3600" dirty="0"/>
          </a:p>
          <a:p>
            <a:r>
              <a:rPr lang="ja-JP" altLang="en-US" sz="3600" dirty="0"/>
              <a:t>人や動物に感染して</a:t>
            </a:r>
            <a:endParaRPr lang="en-US" altLang="ja-JP" sz="3600" dirty="0"/>
          </a:p>
          <a:p>
            <a:r>
              <a:rPr lang="ja-JP" altLang="en-US" sz="3600" dirty="0"/>
              <a:t>いろいろな病気の原因になります。</a:t>
            </a:r>
          </a:p>
        </p:txBody>
      </p:sp>
      <p:pic>
        <p:nvPicPr>
          <p:cNvPr id="6" name="図 5">
            <a:extLst>
              <a:ext uri="{FF2B5EF4-FFF2-40B4-BE49-F238E27FC236}">
                <a16:creationId xmlns:a16="http://schemas.microsoft.com/office/drawing/2014/main" id="{EEB2567B-25FC-482D-BC39-A3D7426E5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992" y="1608956"/>
            <a:ext cx="5099984" cy="4932947"/>
          </a:xfrm>
          <a:prstGeom prst="rect">
            <a:avLst/>
          </a:prstGeom>
        </p:spPr>
      </p:pic>
      <p:sp>
        <p:nvSpPr>
          <p:cNvPr id="8" name="タイトル 1">
            <a:extLst>
              <a:ext uri="{FF2B5EF4-FFF2-40B4-BE49-F238E27FC236}">
                <a16:creationId xmlns:a16="http://schemas.microsoft.com/office/drawing/2014/main" id="{43E328A1-2895-4341-B97F-421605F85118}"/>
              </a:ext>
            </a:extLst>
          </p:cNvPr>
          <p:cNvSpPr txBox="1">
            <a:spLocks/>
          </p:cNvSpPr>
          <p:nvPr/>
        </p:nvSpPr>
        <p:spPr>
          <a:xfrm>
            <a:off x="9395875" y="6541903"/>
            <a:ext cx="2796125" cy="33738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kumimoji="1" sz="4000" kern="1200" cap="all" baseline="0">
                <a:solidFill>
                  <a:schemeClr val="tx1"/>
                </a:solidFill>
                <a:latin typeface="+mj-lt"/>
                <a:ea typeface="+mj-ea"/>
                <a:cs typeface="+mj-cs"/>
              </a:defRPr>
            </a:lvl1pPr>
          </a:lstStyle>
          <a:p>
            <a:pPr algn="l"/>
            <a:r>
              <a:rPr lang="ja-JP" altLang="en-US" sz="1200" dirty="0"/>
              <a:t>大阪府医師会学校医部会　令和２年５月</a:t>
            </a:r>
          </a:p>
        </p:txBody>
      </p:sp>
      <p:pic>
        <p:nvPicPr>
          <p:cNvPr id="5" name="オーディオ 4">
            <a:hlinkClick r:id="" action="ppaction://media"/>
            <a:extLst>
              <a:ext uri="{FF2B5EF4-FFF2-40B4-BE49-F238E27FC236}">
                <a16:creationId xmlns:a16="http://schemas.microsoft.com/office/drawing/2014/main" id="{3D8F5619-6C65-4E04-A404-636967EB0C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62320520"/>
      </p:ext>
    </p:extLst>
  </p:cSld>
  <p:clrMapOvr>
    <a:masterClrMapping/>
  </p:clrMapOvr>
  <mc:AlternateContent xmlns:mc="http://schemas.openxmlformats.org/markup-compatibility/2006">
    <mc:Choice xmlns:p14="http://schemas.microsoft.com/office/powerpoint/2010/main" Requires="p14">
      <p:transition p14:dur="100" advTm="17016">
        <p:cut/>
      </p:transition>
    </mc:Choice>
    <mc:Fallback>
      <p:transition advTm="17016">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81409C-9B19-4038-91E1-126FB2361683}"/>
              </a:ext>
            </a:extLst>
          </p:cNvPr>
          <p:cNvSpPr>
            <a:spLocks noGrp="1"/>
          </p:cNvSpPr>
          <p:nvPr>
            <p:ph type="title"/>
          </p:nvPr>
        </p:nvSpPr>
        <p:spPr>
          <a:xfrm>
            <a:off x="637658" y="121945"/>
            <a:ext cx="10515600" cy="1112036"/>
          </a:xfrm>
        </p:spPr>
        <p:txBody>
          <a:bodyPr>
            <a:normAutofit/>
          </a:bodyPr>
          <a:lstStyle/>
          <a:p>
            <a:r>
              <a:rPr kumimoji="1" lang="ja-JP" altLang="en-US" dirty="0"/>
              <a:t>コロナウイルスにはいくつか種類があります。</a:t>
            </a:r>
          </a:p>
        </p:txBody>
      </p:sp>
      <p:sp>
        <p:nvSpPr>
          <p:cNvPr id="5" name="テキスト ボックス 4">
            <a:extLst>
              <a:ext uri="{FF2B5EF4-FFF2-40B4-BE49-F238E27FC236}">
                <a16:creationId xmlns:a16="http://schemas.microsoft.com/office/drawing/2014/main" id="{D7747DE5-291E-497B-AEE6-9B41D7F118F3}"/>
              </a:ext>
            </a:extLst>
          </p:cNvPr>
          <p:cNvSpPr txBox="1"/>
          <p:nvPr/>
        </p:nvSpPr>
        <p:spPr>
          <a:xfrm>
            <a:off x="182277" y="1780672"/>
            <a:ext cx="6112040" cy="2339102"/>
          </a:xfrm>
          <a:prstGeom prst="rect">
            <a:avLst/>
          </a:prstGeom>
          <a:noFill/>
        </p:spPr>
        <p:txBody>
          <a:bodyPr wrap="square" rtlCol="0">
            <a:spAutoFit/>
          </a:bodyPr>
          <a:lstStyle/>
          <a:p>
            <a:r>
              <a:rPr lang="ja-JP" altLang="en-US" sz="3200" dirty="0"/>
              <a:t>ウイルス粒子はボールのようで、</a:t>
            </a:r>
            <a:endParaRPr lang="en-US" altLang="ja-JP" sz="3200" dirty="0"/>
          </a:p>
          <a:p>
            <a:r>
              <a:rPr lang="ja-JP" altLang="en-US" sz="3200" dirty="0"/>
              <a:t>外側が太陽のまわりのコロナ</a:t>
            </a:r>
            <a:endParaRPr lang="en-US" altLang="ja-JP" sz="3200" dirty="0"/>
          </a:p>
          <a:p>
            <a:r>
              <a:rPr lang="ja-JP" altLang="en-US" sz="3200" dirty="0"/>
              <a:t>（王冠）に似ているのでこの名前が付きました。</a:t>
            </a:r>
          </a:p>
          <a:p>
            <a:endParaRPr kumimoji="1" lang="ja-JP" altLang="en-US" dirty="0"/>
          </a:p>
        </p:txBody>
      </p:sp>
      <p:sp>
        <p:nvSpPr>
          <p:cNvPr id="6" name="テキスト ボックス 5">
            <a:extLst>
              <a:ext uri="{FF2B5EF4-FFF2-40B4-BE49-F238E27FC236}">
                <a16:creationId xmlns:a16="http://schemas.microsoft.com/office/drawing/2014/main" id="{1865C8AB-1F24-4528-AA78-B4F4597EAA0C}"/>
              </a:ext>
            </a:extLst>
          </p:cNvPr>
          <p:cNvSpPr txBox="1"/>
          <p:nvPr/>
        </p:nvSpPr>
        <p:spPr>
          <a:xfrm>
            <a:off x="278529" y="4401765"/>
            <a:ext cx="6112040" cy="2339102"/>
          </a:xfrm>
          <a:prstGeom prst="rect">
            <a:avLst/>
          </a:prstGeom>
          <a:noFill/>
        </p:spPr>
        <p:txBody>
          <a:bodyPr wrap="square" rtlCol="0">
            <a:spAutoFit/>
          </a:bodyPr>
          <a:lstStyle/>
          <a:p>
            <a:r>
              <a:rPr lang="en-US" altLang="ja-JP" sz="3200" dirty="0"/>
              <a:t>2019</a:t>
            </a:r>
            <a:r>
              <a:rPr lang="ja-JP" altLang="en-US" sz="3200" dirty="0"/>
              <a:t>年</a:t>
            </a:r>
            <a:r>
              <a:rPr lang="en-US" altLang="ja-JP" sz="3200" dirty="0"/>
              <a:t>12</a:t>
            </a:r>
            <a:r>
              <a:rPr lang="ja-JP" altLang="en-US" sz="3200" dirty="0"/>
              <a:t>月に中国で見つかった新しいコロナウイルスの感染が</a:t>
            </a:r>
            <a:endParaRPr lang="en-US" altLang="ja-JP" sz="3200" dirty="0"/>
          </a:p>
          <a:p>
            <a:r>
              <a:rPr lang="ja-JP" altLang="en-US" sz="3200" dirty="0"/>
              <a:t>日本だけでなく世界で広がっています</a:t>
            </a:r>
          </a:p>
          <a:p>
            <a:endParaRPr kumimoji="1" lang="ja-JP" altLang="en-US" dirty="0"/>
          </a:p>
        </p:txBody>
      </p:sp>
      <p:pic>
        <p:nvPicPr>
          <p:cNvPr id="4" name="図 3">
            <a:extLst>
              <a:ext uri="{FF2B5EF4-FFF2-40B4-BE49-F238E27FC236}">
                <a16:creationId xmlns:a16="http://schemas.microsoft.com/office/drawing/2014/main" id="{9D736543-3A8B-4A57-8D02-8D29CC793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1489" y="2541683"/>
            <a:ext cx="4571982" cy="3720164"/>
          </a:xfrm>
          <a:prstGeom prst="rect">
            <a:avLst/>
          </a:prstGeom>
        </p:spPr>
      </p:pic>
      <p:sp>
        <p:nvSpPr>
          <p:cNvPr id="7" name="タイトル 1">
            <a:extLst>
              <a:ext uri="{FF2B5EF4-FFF2-40B4-BE49-F238E27FC236}">
                <a16:creationId xmlns:a16="http://schemas.microsoft.com/office/drawing/2014/main" id="{8BEE6AAE-D860-41C1-8EA8-D0DBF57C74C5}"/>
              </a:ext>
            </a:extLst>
          </p:cNvPr>
          <p:cNvSpPr txBox="1">
            <a:spLocks/>
          </p:cNvSpPr>
          <p:nvPr/>
        </p:nvSpPr>
        <p:spPr>
          <a:xfrm>
            <a:off x="9395875" y="6567364"/>
            <a:ext cx="2796125" cy="33738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kumimoji="1" sz="4000" kern="1200" cap="all" baseline="0">
                <a:solidFill>
                  <a:schemeClr val="tx1"/>
                </a:solidFill>
                <a:latin typeface="+mj-lt"/>
                <a:ea typeface="+mj-ea"/>
                <a:cs typeface="+mj-cs"/>
              </a:defRPr>
            </a:lvl1pPr>
          </a:lstStyle>
          <a:p>
            <a:pPr algn="l"/>
            <a:r>
              <a:rPr lang="ja-JP" altLang="en-US" sz="1200" dirty="0"/>
              <a:t>大阪府医師会学校医部会　令和２年５月</a:t>
            </a:r>
          </a:p>
        </p:txBody>
      </p:sp>
      <p:pic>
        <p:nvPicPr>
          <p:cNvPr id="8" name="オーディオ 7">
            <a:hlinkClick r:id="" action="ppaction://media"/>
            <a:extLst>
              <a:ext uri="{FF2B5EF4-FFF2-40B4-BE49-F238E27FC236}">
                <a16:creationId xmlns:a16="http://schemas.microsoft.com/office/drawing/2014/main" id="{C62279F9-1BC1-440B-9786-8F5DDFED58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16816532"/>
      </p:ext>
    </p:extLst>
  </p:cSld>
  <p:clrMapOvr>
    <a:masterClrMapping/>
  </p:clrMapOvr>
  <mc:AlternateContent xmlns:mc="http://schemas.openxmlformats.org/markup-compatibility/2006">
    <mc:Choice xmlns:p14="http://schemas.microsoft.com/office/powerpoint/2010/main" Requires="p14">
      <p:transition spd="slow" p14:dur="2000" advTm="33282"/>
    </mc:Choice>
    <mc:Fallback>
      <p:transition spd="slow" advTm="33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A41742-F64D-4C60-8C32-1F75E8A9C1D9}"/>
              </a:ext>
            </a:extLst>
          </p:cNvPr>
          <p:cNvSpPr>
            <a:spLocks noGrp="1"/>
          </p:cNvSpPr>
          <p:nvPr>
            <p:ph type="title"/>
          </p:nvPr>
        </p:nvSpPr>
        <p:spPr>
          <a:xfrm>
            <a:off x="503170" y="682759"/>
            <a:ext cx="10347158" cy="770656"/>
          </a:xfrm>
        </p:spPr>
        <p:txBody>
          <a:bodyPr>
            <a:normAutofit/>
          </a:bodyPr>
          <a:lstStyle/>
          <a:p>
            <a:r>
              <a:rPr kumimoji="1" lang="ja-JP" altLang="en-US" dirty="0"/>
              <a:t>コロナウイルスはひとからヒトに感染します</a:t>
            </a:r>
          </a:p>
        </p:txBody>
      </p:sp>
      <p:sp>
        <p:nvSpPr>
          <p:cNvPr id="4" name="テキスト ボックス 3">
            <a:extLst>
              <a:ext uri="{FF2B5EF4-FFF2-40B4-BE49-F238E27FC236}">
                <a16:creationId xmlns:a16="http://schemas.microsoft.com/office/drawing/2014/main" id="{43CA959F-D6C7-420B-B276-C1F6DECF1A40}"/>
              </a:ext>
            </a:extLst>
          </p:cNvPr>
          <p:cNvSpPr txBox="1"/>
          <p:nvPr/>
        </p:nvSpPr>
        <p:spPr>
          <a:xfrm>
            <a:off x="308009" y="2498128"/>
            <a:ext cx="6102416" cy="1077218"/>
          </a:xfrm>
          <a:prstGeom prst="rect">
            <a:avLst/>
          </a:prstGeom>
          <a:noFill/>
        </p:spPr>
        <p:txBody>
          <a:bodyPr wrap="square" rtlCol="0">
            <a:spAutoFit/>
          </a:bodyPr>
          <a:lstStyle/>
          <a:p>
            <a:r>
              <a:rPr lang="ja-JP" altLang="en-US" sz="3200" dirty="0"/>
              <a:t>ウイルスがつば、咳、くしゃみにのって人から人に感染します</a:t>
            </a:r>
            <a:endParaRPr kumimoji="1" lang="ja-JP" altLang="en-US" sz="3200" dirty="0"/>
          </a:p>
        </p:txBody>
      </p:sp>
      <p:sp>
        <p:nvSpPr>
          <p:cNvPr id="8" name="テキスト ボックス 7">
            <a:extLst>
              <a:ext uri="{FF2B5EF4-FFF2-40B4-BE49-F238E27FC236}">
                <a16:creationId xmlns:a16="http://schemas.microsoft.com/office/drawing/2014/main" id="{806A4BFE-3BB3-4028-B783-FC00B1E41F11}"/>
              </a:ext>
            </a:extLst>
          </p:cNvPr>
          <p:cNvSpPr txBox="1"/>
          <p:nvPr/>
        </p:nvSpPr>
        <p:spPr>
          <a:xfrm>
            <a:off x="308009" y="4328582"/>
            <a:ext cx="6102416" cy="1846659"/>
          </a:xfrm>
          <a:prstGeom prst="rect">
            <a:avLst/>
          </a:prstGeom>
          <a:noFill/>
        </p:spPr>
        <p:txBody>
          <a:bodyPr wrap="square" rtlCol="0">
            <a:spAutoFit/>
          </a:bodyPr>
          <a:lstStyle/>
          <a:p>
            <a:r>
              <a:rPr lang="ja-JP" altLang="en-US" sz="3200" dirty="0"/>
              <a:t>手についたウイルスが</a:t>
            </a:r>
            <a:endParaRPr lang="en-US" altLang="ja-JP" sz="3200" dirty="0"/>
          </a:p>
          <a:p>
            <a:r>
              <a:rPr lang="ja-JP" altLang="en-US" sz="3200" dirty="0"/>
              <a:t>ドアやつりかわ、タオル</a:t>
            </a:r>
            <a:endParaRPr lang="en-US" altLang="ja-JP" sz="3200" dirty="0"/>
          </a:p>
          <a:p>
            <a:r>
              <a:rPr lang="ja-JP" altLang="en-US" sz="3200" dirty="0"/>
              <a:t>などから感染することもあります</a:t>
            </a:r>
            <a:endParaRPr lang="ja-JP" altLang="en-US" dirty="0"/>
          </a:p>
          <a:p>
            <a:endParaRPr kumimoji="1" lang="ja-JP" altLang="en-US" dirty="0"/>
          </a:p>
        </p:txBody>
      </p:sp>
      <p:pic>
        <p:nvPicPr>
          <p:cNvPr id="6" name="図 5">
            <a:extLst>
              <a:ext uri="{FF2B5EF4-FFF2-40B4-BE49-F238E27FC236}">
                <a16:creationId xmlns:a16="http://schemas.microsoft.com/office/drawing/2014/main" id="{7074856E-2C6E-4BFB-9111-E23052920E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4766" y="2036702"/>
            <a:ext cx="5425440" cy="4400217"/>
          </a:xfrm>
          <a:prstGeom prst="rect">
            <a:avLst/>
          </a:prstGeom>
        </p:spPr>
      </p:pic>
      <p:sp>
        <p:nvSpPr>
          <p:cNvPr id="7" name="タイトル 1">
            <a:extLst>
              <a:ext uri="{FF2B5EF4-FFF2-40B4-BE49-F238E27FC236}">
                <a16:creationId xmlns:a16="http://schemas.microsoft.com/office/drawing/2014/main" id="{DFB9CE2E-36AF-4B55-98B5-034F5FF86711}"/>
              </a:ext>
            </a:extLst>
          </p:cNvPr>
          <p:cNvSpPr txBox="1">
            <a:spLocks/>
          </p:cNvSpPr>
          <p:nvPr/>
        </p:nvSpPr>
        <p:spPr>
          <a:xfrm>
            <a:off x="9395875" y="6520618"/>
            <a:ext cx="2796125" cy="33738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kumimoji="1" sz="4000" kern="1200" cap="all" baseline="0">
                <a:solidFill>
                  <a:schemeClr val="tx1"/>
                </a:solidFill>
                <a:latin typeface="+mj-lt"/>
                <a:ea typeface="+mj-ea"/>
                <a:cs typeface="+mj-cs"/>
              </a:defRPr>
            </a:lvl1pPr>
          </a:lstStyle>
          <a:p>
            <a:pPr algn="l"/>
            <a:r>
              <a:rPr lang="ja-JP" altLang="en-US" sz="1200" dirty="0"/>
              <a:t>大阪府医師会学校医部会　令和２年５月</a:t>
            </a:r>
          </a:p>
        </p:txBody>
      </p:sp>
      <p:pic>
        <p:nvPicPr>
          <p:cNvPr id="5" name="オーディオ 4">
            <a:hlinkClick r:id="" action="ppaction://media"/>
            <a:extLst>
              <a:ext uri="{FF2B5EF4-FFF2-40B4-BE49-F238E27FC236}">
                <a16:creationId xmlns:a16="http://schemas.microsoft.com/office/drawing/2014/main" id="{56B6E3C5-B927-4EAC-9F02-ACA55F5D60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42115061"/>
      </p:ext>
    </p:extLst>
  </p:cSld>
  <p:clrMapOvr>
    <a:masterClrMapping/>
  </p:clrMapOvr>
  <mc:AlternateContent xmlns:mc="http://schemas.openxmlformats.org/markup-compatibility/2006">
    <mc:Choice xmlns:p14="http://schemas.microsoft.com/office/powerpoint/2010/main" Requires="p14">
      <p:transition spd="slow" p14:dur="2000" advTm="21152"/>
    </mc:Choice>
    <mc:Fallback>
      <p:transition spd="slow" advTm="21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DE461B-C856-4FC8-B6DC-DF7CC8AE1004}"/>
              </a:ext>
            </a:extLst>
          </p:cNvPr>
          <p:cNvSpPr>
            <a:spLocks noGrp="1"/>
          </p:cNvSpPr>
          <p:nvPr>
            <p:ph type="title"/>
          </p:nvPr>
        </p:nvSpPr>
        <p:spPr>
          <a:xfrm>
            <a:off x="2993457" y="253449"/>
            <a:ext cx="5284269" cy="1293028"/>
          </a:xfrm>
        </p:spPr>
        <p:txBody>
          <a:bodyPr/>
          <a:lstStyle/>
          <a:p>
            <a:r>
              <a:rPr kumimoji="1" lang="ja-JP" altLang="en-US" dirty="0"/>
              <a:t>多くの人は軽症です。</a:t>
            </a:r>
          </a:p>
        </p:txBody>
      </p:sp>
      <p:sp>
        <p:nvSpPr>
          <p:cNvPr id="3" name="コンテンツ プレースホルダー 2">
            <a:extLst>
              <a:ext uri="{FF2B5EF4-FFF2-40B4-BE49-F238E27FC236}">
                <a16:creationId xmlns:a16="http://schemas.microsoft.com/office/drawing/2014/main" id="{7CD32E47-042B-4188-8EF2-C10335ADD0A6}"/>
              </a:ext>
            </a:extLst>
          </p:cNvPr>
          <p:cNvSpPr>
            <a:spLocks noGrp="1"/>
          </p:cNvSpPr>
          <p:nvPr>
            <p:ph idx="1"/>
          </p:nvPr>
        </p:nvSpPr>
        <p:spPr>
          <a:xfrm>
            <a:off x="183683" y="2088681"/>
            <a:ext cx="6919761" cy="3869356"/>
          </a:xfrm>
        </p:spPr>
        <p:txBody>
          <a:bodyPr>
            <a:noAutofit/>
          </a:bodyPr>
          <a:lstStyle/>
          <a:p>
            <a:pPr marL="0" indent="0">
              <a:buNone/>
            </a:pPr>
            <a:r>
              <a:rPr kumimoji="1" lang="ja-JP" altLang="en-US" sz="3200" dirty="0"/>
              <a:t>感染した人の多くは軽症です。</a:t>
            </a:r>
            <a:endParaRPr kumimoji="1" lang="en-US" altLang="ja-JP" sz="3200" dirty="0"/>
          </a:p>
          <a:p>
            <a:pPr marL="0" indent="0">
              <a:buNone/>
            </a:pPr>
            <a:r>
              <a:rPr kumimoji="1" lang="ja-JP" altLang="en-US" sz="3200" dirty="0"/>
              <a:t>ほんの</a:t>
            </a:r>
            <a:r>
              <a:rPr lang="ja-JP" altLang="en-US" sz="3200" dirty="0"/>
              <a:t>少し</a:t>
            </a:r>
            <a:r>
              <a:rPr kumimoji="1" lang="ja-JP" altLang="en-US" sz="3200" dirty="0"/>
              <a:t>熱がでます。</a:t>
            </a:r>
            <a:endParaRPr kumimoji="1" lang="en-US" altLang="ja-JP" sz="3200" dirty="0"/>
          </a:p>
          <a:p>
            <a:pPr marL="0" indent="0">
              <a:buNone/>
            </a:pPr>
            <a:r>
              <a:rPr lang="ja-JP" altLang="en-US" sz="3200" dirty="0"/>
              <a:t>はなみず、咳、ただのかぜ</a:t>
            </a:r>
            <a:endParaRPr lang="en-US" altLang="ja-JP" sz="3200" dirty="0"/>
          </a:p>
          <a:p>
            <a:pPr marL="0" indent="0">
              <a:buNone/>
            </a:pPr>
            <a:r>
              <a:rPr lang="ja-JP" altLang="en-US" sz="3200" dirty="0"/>
              <a:t>みたいです。</a:t>
            </a:r>
            <a:endParaRPr lang="en-US" altLang="ja-JP" sz="3200" dirty="0"/>
          </a:p>
          <a:p>
            <a:pPr marL="0" indent="0">
              <a:buNone/>
            </a:pPr>
            <a:r>
              <a:rPr kumimoji="1" lang="ja-JP" altLang="en-US" sz="3200" dirty="0"/>
              <a:t>子どもはおとなより軽症が多く、</a:t>
            </a:r>
            <a:endParaRPr kumimoji="1" lang="en-US" altLang="ja-JP" sz="3200" dirty="0"/>
          </a:p>
          <a:p>
            <a:pPr marL="0" indent="0">
              <a:buNone/>
            </a:pPr>
            <a:r>
              <a:rPr lang="ja-JP" altLang="en-US" sz="3200" dirty="0"/>
              <a:t>子どもどうしの感染は少ないようです。</a:t>
            </a:r>
            <a:endParaRPr lang="en-US" altLang="ja-JP" sz="3200" dirty="0"/>
          </a:p>
          <a:p>
            <a:pPr marL="0" indent="0">
              <a:buNone/>
            </a:pPr>
            <a:r>
              <a:rPr kumimoji="1" lang="ja-JP" altLang="en-US" sz="3200" dirty="0"/>
              <a:t>子どもの感染のほとんどは一緒に住む</a:t>
            </a:r>
            <a:endParaRPr kumimoji="1" lang="en-US" altLang="ja-JP" sz="3200" dirty="0"/>
          </a:p>
          <a:p>
            <a:pPr marL="0" indent="0">
              <a:buNone/>
            </a:pPr>
            <a:r>
              <a:rPr kumimoji="1" lang="ja-JP" altLang="en-US" sz="3200" dirty="0"/>
              <a:t>おとな</a:t>
            </a:r>
            <a:r>
              <a:rPr lang="ja-JP" altLang="en-US" sz="3200" dirty="0"/>
              <a:t>からの感染のようです。</a:t>
            </a:r>
            <a:endParaRPr kumimoji="1" lang="ja-JP" altLang="en-US" sz="3200" dirty="0"/>
          </a:p>
        </p:txBody>
      </p:sp>
      <p:pic>
        <p:nvPicPr>
          <p:cNvPr id="6" name="図 5">
            <a:extLst>
              <a:ext uri="{FF2B5EF4-FFF2-40B4-BE49-F238E27FC236}">
                <a16:creationId xmlns:a16="http://schemas.microsoft.com/office/drawing/2014/main" id="{ED0CAB03-7909-4910-889B-ECD1BF748A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8565" y="1726923"/>
            <a:ext cx="3539752" cy="4592871"/>
          </a:xfrm>
          <a:prstGeom prst="rect">
            <a:avLst/>
          </a:prstGeom>
        </p:spPr>
      </p:pic>
      <p:sp>
        <p:nvSpPr>
          <p:cNvPr id="7" name="タイトル 1">
            <a:extLst>
              <a:ext uri="{FF2B5EF4-FFF2-40B4-BE49-F238E27FC236}">
                <a16:creationId xmlns:a16="http://schemas.microsoft.com/office/drawing/2014/main" id="{87081217-AFA0-448E-841E-92E9E6422C44}"/>
              </a:ext>
            </a:extLst>
          </p:cNvPr>
          <p:cNvSpPr txBox="1">
            <a:spLocks/>
          </p:cNvSpPr>
          <p:nvPr/>
        </p:nvSpPr>
        <p:spPr>
          <a:xfrm>
            <a:off x="9395875" y="6520618"/>
            <a:ext cx="2796125" cy="33738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kumimoji="1" sz="4000" kern="1200" cap="all" baseline="0">
                <a:solidFill>
                  <a:schemeClr val="tx1"/>
                </a:solidFill>
                <a:latin typeface="+mj-lt"/>
                <a:ea typeface="+mj-ea"/>
                <a:cs typeface="+mj-cs"/>
              </a:defRPr>
            </a:lvl1pPr>
          </a:lstStyle>
          <a:p>
            <a:pPr algn="l"/>
            <a:r>
              <a:rPr lang="ja-JP" altLang="en-US" sz="1200" dirty="0"/>
              <a:t>大阪府医師会学校医部会　令和２年５月</a:t>
            </a:r>
          </a:p>
        </p:txBody>
      </p:sp>
      <p:pic>
        <p:nvPicPr>
          <p:cNvPr id="5" name="オーディオ 4">
            <a:hlinkClick r:id="" action="ppaction://media"/>
            <a:extLst>
              <a:ext uri="{FF2B5EF4-FFF2-40B4-BE49-F238E27FC236}">
                <a16:creationId xmlns:a16="http://schemas.microsoft.com/office/drawing/2014/main" id="{FAAD3B06-C88D-4927-9176-92553ED03D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57124858"/>
      </p:ext>
    </p:extLst>
  </p:cSld>
  <p:clrMapOvr>
    <a:masterClrMapping/>
  </p:clrMapOvr>
  <mc:AlternateContent xmlns:mc="http://schemas.openxmlformats.org/markup-compatibility/2006">
    <mc:Choice xmlns:p14="http://schemas.microsoft.com/office/powerpoint/2010/main" Requires="p14">
      <p:transition spd="slow" p14:dur="2000" advTm="29411"/>
    </mc:Choice>
    <mc:Fallback>
      <p:transition spd="slow" advTm="29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0BEAE1-01EB-4947-A587-1A0788CF0403}"/>
              </a:ext>
            </a:extLst>
          </p:cNvPr>
          <p:cNvSpPr>
            <a:spLocks noGrp="1"/>
          </p:cNvSpPr>
          <p:nvPr>
            <p:ph type="title"/>
          </p:nvPr>
        </p:nvSpPr>
        <p:spPr>
          <a:xfrm>
            <a:off x="1443790" y="432319"/>
            <a:ext cx="5274643" cy="880711"/>
          </a:xfrm>
        </p:spPr>
        <p:txBody>
          <a:bodyPr/>
          <a:lstStyle/>
          <a:p>
            <a:r>
              <a:rPr kumimoji="1" lang="ja-JP" altLang="en-US" dirty="0"/>
              <a:t>重症になる人もいます</a:t>
            </a:r>
          </a:p>
        </p:txBody>
      </p:sp>
      <p:sp>
        <p:nvSpPr>
          <p:cNvPr id="3" name="コンテンツ プレースホルダー 2">
            <a:extLst>
              <a:ext uri="{FF2B5EF4-FFF2-40B4-BE49-F238E27FC236}">
                <a16:creationId xmlns:a16="http://schemas.microsoft.com/office/drawing/2014/main" id="{7976A3AF-E29F-4123-9B90-775627CB7754}"/>
              </a:ext>
            </a:extLst>
          </p:cNvPr>
          <p:cNvSpPr>
            <a:spLocks noGrp="1"/>
          </p:cNvSpPr>
          <p:nvPr>
            <p:ph idx="1"/>
          </p:nvPr>
        </p:nvSpPr>
        <p:spPr>
          <a:xfrm>
            <a:off x="250257" y="1965191"/>
            <a:ext cx="6140917" cy="4676240"/>
          </a:xfrm>
        </p:spPr>
        <p:txBody>
          <a:bodyPr>
            <a:normAutofit/>
          </a:bodyPr>
          <a:lstStyle/>
          <a:p>
            <a:pPr marL="0" indent="0">
              <a:buNone/>
            </a:pPr>
            <a:r>
              <a:rPr lang="ja-JP" altLang="en-US" sz="3200" dirty="0"/>
              <a:t>おとしよりに多く、</a:t>
            </a:r>
            <a:endParaRPr lang="en-US" altLang="ja-JP" sz="3200" dirty="0"/>
          </a:p>
          <a:p>
            <a:pPr marL="0" indent="0">
              <a:buNone/>
            </a:pPr>
            <a:r>
              <a:rPr lang="ja-JP" altLang="en-US" sz="3200" dirty="0"/>
              <a:t>高い熱がでて、呼吸が苦しく</a:t>
            </a:r>
            <a:endParaRPr lang="en-US" altLang="ja-JP" sz="3200" dirty="0"/>
          </a:p>
          <a:p>
            <a:pPr marL="0" indent="0">
              <a:buNone/>
            </a:pPr>
            <a:r>
              <a:rPr lang="ja-JP" altLang="en-US" sz="3200" dirty="0"/>
              <a:t>なります。入院して、治療をします。</a:t>
            </a:r>
            <a:endParaRPr lang="en-US" altLang="ja-JP" sz="3200" dirty="0"/>
          </a:p>
          <a:p>
            <a:pPr marL="0" indent="0">
              <a:buNone/>
            </a:pPr>
            <a:r>
              <a:rPr lang="ja-JP" altLang="en-US" sz="3200" dirty="0"/>
              <a:t>いのちにかかわることもあります。</a:t>
            </a:r>
            <a:endParaRPr lang="en-US" altLang="ja-JP" sz="3200" dirty="0"/>
          </a:p>
          <a:p>
            <a:pPr marL="0" indent="0">
              <a:buNone/>
            </a:pPr>
            <a:r>
              <a:rPr lang="ja-JP" altLang="en-US" sz="3200" dirty="0"/>
              <a:t>くすりができるまで、</a:t>
            </a:r>
            <a:endParaRPr lang="en-US" altLang="ja-JP" sz="3200" dirty="0"/>
          </a:p>
          <a:p>
            <a:pPr marL="0" indent="0">
              <a:buNone/>
            </a:pPr>
            <a:r>
              <a:rPr lang="ja-JP" altLang="en-US" sz="3200" dirty="0"/>
              <a:t>まだ時間がかかります。</a:t>
            </a:r>
            <a:endParaRPr lang="en-US" altLang="ja-JP" sz="3200" dirty="0"/>
          </a:p>
          <a:p>
            <a:pPr marL="0" indent="0">
              <a:buNone/>
            </a:pPr>
            <a:r>
              <a:rPr lang="ja-JP" altLang="en-US" sz="3200" dirty="0"/>
              <a:t>ワクチンができるまで、</a:t>
            </a:r>
            <a:endParaRPr lang="en-US" altLang="ja-JP" sz="3200" dirty="0"/>
          </a:p>
          <a:p>
            <a:pPr marL="0" indent="0">
              <a:buNone/>
            </a:pPr>
            <a:r>
              <a:rPr lang="ja-JP" altLang="en-US" sz="3200" dirty="0"/>
              <a:t>まだ時間がかかります。</a:t>
            </a:r>
            <a:endParaRPr lang="en-US" altLang="ja-JP" sz="3200" dirty="0"/>
          </a:p>
          <a:p>
            <a:pPr marL="0" indent="0">
              <a:buNone/>
            </a:pPr>
            <a:endParaRPr kumimoji="1" lang="en-US" altLang="ja-JP" dirty="0"/>
          </a:p>
          <a:p>
            <a:pPr marL="0" indent="0">
              <a:buNone/>
            </a:pPr>
            <a:endParaRPr kumimoji="1" lang="en-US" altLang="ja-JP" dirty="0"/>
          </a:p>
        </p:txBody>
      </p:sp>
      <p:pic>
        <p:nvPicPr>
          <p:cNvPr id="6" name="図 5">
            <a:extLst>
              <a:ext uri="{FF2B5EF4-FFF2-40B4-BE49-F238E27FC236}">
                <a16:creationId xmlns:a16="http://schemas.microsoft.com/office/drawing/2014/main" id="{ACB04852-6B5E-4927-8543-6994D4F4D4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9585" y="1437217"/>
            <a:ext cx="4046515" cy="4928084"/>
          </a:xfrm>
          <a:prstGeom prst="rect">
            <a:avLst/>
          </a:prstGeom>
        </p:spPr>
      </p:pic>
      <p:sp>
        <p:nvSpPr>
          <p:cNvPr id="7" name="タイトル 1">
            <a:extLst>
              <a:ext uri="{FF2B5EF4-FFF2-40B4-BE49-F238E27FC236}">
                <a16:creationId xmlns:a16="http://schemas.microsoft.com/office/drawing/2014/main" id="{CD6CECFD-1530-4131-858A-92F95AA6E42E}"/>
              </a:ext>
            </a:extLst>
          </p:cNvPr>
          <p:cNvSpPr txBox="1">
            <a:spLocks/>
          </p:cNvSpPr>
          <p:nvPr/>
        </p:nvSpPr>
        <p:spPr>
          <a:xfrm>
            <a:off x="9395875" y="6520618"/>
            <a:ext cx="2796125" cy="33738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kumimoji="1" sz="4000" kern="1200" cap="all" baseline="0">
                <a:solidFill>
                  <a:schemeClr val="tx1"/>
                </a:solidFill>
                <a:latin typeface="+mj-lt"/>
                <a:ea typeface="+mj-ea"/>
                <a:cs typeface="+mj-cs"/>
              </a:defRPr>
            </a:lvl1pPr>
          </a:lstStyle>
          <a:p>
            <a:pPr algn="l"/>
            <a:r>
              <a:rPr lang="ja-JP" altLang="en-US" sz="1200" dirty="0"/>
              <a:t>大阪府医師会学校医部会　令和２年５月</a:t>
            </a:r>
          </a:p>
        </p:txBody>
      </p:sp>
      <p:pic>
        <p:nvPicPr>
          <p:cNvPr id="5" name="オーディオ 4">
            <a:hlinkClick r:id="" action="ppaction://media"/>
            <a:extLst>
              <a:ext uri="{FF2B5EF4-FFF2-40B4-BE49-F238E27FC236}">
                <a16:creationId xmlns:a16="http://schemas.microsoft.com/office/drawing/2014/main" id="{10386D9E-AF30-40A4-BD27-C9D5422F46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9909334"/>
      </p:ext>
    </p:extLst>
  </p:cSld>
  <p:clrMapOvr>
    <a:masterClrMapping/>
  </p:clrMapOvr>
  <mc:AlternateContent xmlns:mc="http://schemas.openxmlformats.org/markup-compatibility/2006">
    <mc:Choice xmlns:p14="http://schemas.microsoft.com/office/powerpoint/2010/main" Requires="p14">
      <p:transition spd="slow" p14:dur="2000" advTm="28166"/>
    </mc:Choice>
    <mc:Fallback>
      <p:transition spd="slow" advTm="28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001062-F2D2-4068-BA52-9CA64C89FDEF}"/>
              </a:ext>
            </a:extLst>
          </p:cNvPr>
          <p:cNvSpPr>
            <a:spLocks noGrp="1"/>
          </p:cNvSpPr>
          <p:nvPr>
            <p:ph type="title"/>
          </p:nvPr>
        </p:nvSpPr>
        <p:spPr>
          <a:xfrm>
            <a:off x="405864" y="288123"/>
            <a:ext cx="8364354" cy="1325563"/>
          </a:xfrm>
        </p:spPr>
        <p:txBody>
          <a:bodyPr/>
          <a:lstStyle/>
          <a:p>
            <a:r>
              <a:rPr lang="ja-JP" altLang="en-US" dirty="0"/>
              <a:t>わたし</a:t>
            </a:r>
            <a:r>
              <a:rPr kumimoji="1" lang="ja-JP" altLang="en-US" dirty="0"/>
              <a:t>、ともだち、みんなを</a:t>
            </a:r>
            <a:r>
              <a:rPr lang="ja-JP" altLang="en-US" dirty="0"/>
              <a:t>守る</a:t>
            </a:r>
            <a:r>
              <a:rPr kumimoji="1" lang="ja-JP" altLang="en-US" dirty="0"/>
              <a:t>ために</a:t>
            </a:r>
          </a:p>
        </p:txBody>
      </p:sp>
      <p:sp>
        <p:nvSpPr>
          <p:cNvPr id="3" name="コンテンツ プレースホルダー 2">
            <a:extLst>
              <a:ext uri="{FF2B5EF4-FFF2-40B4-BE49-F238E27FC236}">
                <a16:creationId xmlns:a16="http://schemas.microsoft.com/office/drawing/2014/main" id="{9D125874-48BB-4F1A-9260-9B2C5E13D5CE}"/>
              </a:ext>
            </a:extLst>
          </p:cNvPr>
          <p:cNvSpPr>
            <a:spLocks noGrp="1"/>
          </p:cNvSpPr>
          <p:nvPr>
            <p:ph idx="1"/>
          </p:nvPr>
        </p:nvSpPr>
        <p:spPr>
          <a:xfrm>
            <a:off x="158817" y="2281108"/>
            <a:ext cx="8611401" cy="4161733"/>
          </a:xfrm>
        </p:spPr>
        <p:txBody>
          <a:bodyPr>
            <a:normAutofit/>
          </a:bodyPr>
          <a:lstStyle/>
          <a:p>
            <a:pPr marL="0" indent="0">
              <a:buNone/>
            </a:pPr>
            <a:r>
              <a:rPr lang="ja-JP" altLang="en-US" sz="3600" dirty="0"/>
              <a:t>国は緊急事態宣言を出し</a:t>
            </a:r>
            <a:r>
              <a:rPr kumimoji="1" lang="ja-JP" altLang="en-US" sz="3200" dirty="0"/>
              <a:t>ました。</a:t>
            </a:r>
            <a:endParaRPr kumimoji="1" lang="en-US" altLang="ja-JP" sz="3200" dirty="0"/>
          </a:p>
          <a:p>
            <a:pPr marL="0" indent="0">
              <a:buNone/>
            </a:pPr>
            <a:r>
              <a:rPr kumimoji="1" lang="ja-JP" altLang="en-US" sz="3200" dirty="0"/>
              <a:t>インフルエンザが流行した時の</a:t>
            </a:r>
            <a:endParaRPr kumimoji="1" lang="en-US" altLang="ja-JP" sz="3200" dirty="0"/>
          </a:p>
          <a:p>
            <a:pPr marL="0" indent="0">
              <a:buNone/>
            </a:pPr>
            <a:r>
              <a:rPr kumimoji="1" lang="ja-JP" altLang="en-US" sz="3200" dirty="0"/>
              <a:t>学級閉鎖、学年閉鎖、学校休業</a:t>
            </a:r>
            <a:r>
              <a:rPr lang="ja-JP" altLang="en-US" sz="3200" dirty="0"/>
              <a:t>も同じことですが、</a:t>
            </a:r>
            <a:endParaRPr lang="en-US" altLang="ja-JP" sz="3200" dirty="0"/>
          </a:p>
          <a:p>
            <a:pPr marL="0" indent="0">
              <a:buNone/>
            </a:pPr>
            <a:r>
              <a:rPr lang="ja-JP" altLang="en-US" sz="3200" dirty="0"/>
              <a:t>社会全体で家にいるようにお願いされました。</a:t>
            </a:r>
            <a:endParaRPr lang="en-US" altLang="ja-JP" sz="3200" dirty="0"/>
          </a:p>
          <a:p>
            <a:pPr marL="0" indent="0">
              <a:buNone/>
            </a:pPr>
            <a:r>
              <a:rPr lang="ja-JP" altLang="en-US" sz="3200" dirty="0"/>
              <a:t>学校だけでなく</a:t>
            </a:r>
            <a:r>
              <a:rPr kumimoji="1" lang="ja-JP" altLang="en-US" sz="3200" dirty="0"/>
              <a:t>塾も、プールも、</a:t>
            </a:r>
            <a:r>
              <a:rPr lang="ja-JP" altLang="en-US" sz="3200" dirty="0"/>
              <a:t>児童</a:t>
            </a:r>
            <a:r>
              <a:rPr kumimoji="1" lang="ja-JP" altLang="en-US" sz="3200" dirty="0"/>
              <a:t>クラブも</a:t>
            </a:r>
            <a:endParaRPr kumimoji="1" lang="en-US" altLang="ja-JP" sz="3200" dirty="0"/>
          </a:p>
          <a:p>
            <a:pPr marL="0" indent="0">
              <a:buNone/>
            </a:pPr>
            <a:r>
              <a:rPr lang="ja-JP" altLang="en-US" sz="3200" dirty="0"/>
              <a:t>しばらくの間おやすみです。</a:t>
            </a:r>
            <a:endParaRPr kumimoji="1" lang="ja-JP" altLang="en-US" sz="3200" dirty="0"/>
          </a:p>
        </p:txBody>
      </p:sp>
      <p:pic>
        <p:nvPicPr>
          <p:cNvPr id="6" name="図 5">
            <a:extLst>
              <a:ext uri="{FF2B5EF4-FFF2-40B4-BE49-F238E27FC236}">
                <a16:creationId xmlns:a16="http://schemas.microsoft.com/office/drawing/2014/main" id="{E0CCAF7C-1FB6-4D4B-8525-5F0C56504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4616" y="4127808"/>
            <a:ext cx="2684050" cy="2350961"/>
          </a:xfrm>
          <a:prstGeom prst="rect">
            <a:avLst/>
          </a:prstGeom>
        </p:spPr>
      </p:pic>
      <p:pic>
        <p:nvPicPr>
          <p:cNvPr id="7" name="図 6">
            <a:extLst>
              <a:ext uri="{FF2B5EF4-FFF2-40B4-BE49-F238E27FC236}">
                <a16:creationId xmlns:a16="http://schemas.microsoft.com/office/drawing/2014/main" id="{C7FD9763-18AA-4593-9F7F-40DDC27A6B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5609" y="1285155"/>
            <a:ext cx="2423990" cy="2520398"/>
          </a:xfrm>
          <a:prstGeom prst="rect">
            <a:avLst/>
          </a:prstGeom>
        </p:spPr>
      </p:pic>
      <p:sp>
        <p:nvSpPr>
          <p:cNvPr id="8" name="タイトル 1">
            <a:extLst>
              <a:ext uri="{FF2B5EF4-FFF2-40B4-BE49-F238E27FC236}">
                <a16:creationId xmlns:a16="http://schemas.microsoft.com/office/drawing/2014/main" id="{51988C68-0979-4EF9-9CC2-46983B999BC9}"/>
              </a:ext>
            </a:extLst>
          </p:cNvPr>
          <p:cNvSpPr txBox="1">
            <a:spLocks/>
          </p:cNvSpPr>
          <p:nvPr/>
        </p:nvSpPr>
        <p:spPr>
          <a:xfrm>
            <a:off x="9395875" y="6563860"/>
            <a:ext cx="2796125" cy="33738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kumimoji="1" sz="4000" kern="1200" cap="all" baseline="0">
                <a:solidFill>
                  <a:schemeClr val="tx1"/>
                </a:solidFill>
                <a:latin typeface="+mj-lt"/>
                <a:ea typeface="+mj-ea"/>
                <a:cs typeface="+mj-cs"/>
              </a:defRPr>
            </a:lvl1pPr>
          </a:lstStyle>
          <a:p>
            <a:pPr algn="l"/>
            <a:r>
              <a:rPr lang="ja-JP" altLang="en-US" sz="1200" dirty="0"/>
              <a:t>大阪府医師会学校医部会　令和２年５月</a:t>
            </a:r>
          </a:p>
        </p:txBody>
      </p:sp>
      <p:pic>
        <p:nvPicPr>
          <p:cNvPr id="5" name="オーディオ 4">
            <a:hlinkClick r:id="" action="ppaction://media"/>
            <a:extLst>
              <a:ext uri="{FF2B5EF4-FFF2-40B4-BE49-F238E27FC236}">
                <a16:creationId xmlns:a16="http://schemas.microsoft.com/office/drawing/2014/main" id="{8BCC92A5-C5E2-4195-A171-1634160CB3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98621339"/>
      </p:ext>
    </p:extLst>
  </p:cSld>
  <p:clrMapOvr>
    <a:masterClrMapping/>
  </p:clrMapOvr>
  <mc:AlternateContent xmlns:mc="http://schemas.openxmlformats.org/markup-compatibility/2006">
    <mc:Choice xmlns:p14="http://schemas.microsoft.com/office/powerpoint/2010/main" Requires="p14">
      <p:transition spd="slow" p14:dur="2000" advTm="35589"/>
    </mc:Choice>
    <mc:Fallback>
      <p:transition spd="slow" advTm="35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994CD8-D141-4D88-99D3-46029B423FA4}"/>
              </a:ext>
            </a:extLst>
          </p:cNvPr>
          <p:cNvSpPr>
            <a:spLocks noGrp="1"/>
          </p:cNvSpPr>
          <p:nvPr>
            <p:ph type="title"/>
          </p:nvPr>
        </p:nvSpPr>
        <p:spPr>
          <a:xfrm>
            <a:off x="308810" y="122772"/>
            <a:ext cx="6699785" cy="1080387"/>
          </a:xfrm>
        </p:spPr>
        <p:txBody>
          <a:bodyPr/>
          <a:lstStyle/>
          <a:p>
            <a:r>
              <a:rPr lang="ja-JP" altLang="en-US" dirty="0"/>
              <a:t>じぶん</a:t>
            </a:r>
            <a:r>
              <a:rPr kumimoji="1" lang="ja-JP" altLang="en-US" dirty="0"/>
              <a:t>でできること</a:t>
            </a:r>
            <a:r>
              <a:rPr kumimoji="1" lang="en-US" altLang="ja-JP" dirty="0"/>
              <a:t>3</a:t>
            </a:r>
            <a:r>
              <a:rPr kumimoji="1" lang="ja-JP" altLang="en-US" dirty="0"/>
              <a:t>つ！！！</a:t>
            </a:r>
          </a:p>
        </p:txBody>
      </p:sp>
      <p:sp>
        <p:nvSpPr>
          <p:cNvPr id="3" name="コンテンツ プレースホルダー 2">
            <a:extLst>
              <a:ext uri="{FF2B5EF4-FFF2-40B4-BE49-F238E27FC236}">
                <a16:creationId xmlns:a16="http://schemas.microsoft.com/office/drawing/2014/main" id="{0485AA96-5408-4E61-8F9D-F1581B51B86B}"/>
              </a:ext>
            </a:extLst>
          </p:cNvPr>
          <p:cNvSpPr>
            <a:spLocks noGrp="1"/>
          </p:cNvSpPr>
          <p:nvPr>
            <p:ph idx="1"/>
          </p:nvPr>
        </p:nvSpPr>
        <p:spPr>
          <a:xfrm>
            <a:off x="308810" y="2255487"/>
            <a:ext cx="7952321" cy="4479741"/>
          </a:xfrm>
        </p:spPr>
        <p:txBody>
          <a:bodyPr>
            <a:normAutofit/>
          </a:bodyPr>
          <a:lstStyle/>
          <a:p>
            <a:pPr marL="0" indent="0">
              <a:buNone/>
            </a:pPr>
            <a:r>
              <a:rPr kumimoji="1" lang="ja-JP" altLang="en-US" sz="3200" dirty="0"/>
              <a:t>１、</a:t>
            </a:r>
            <a:r>
              <a:rPr lang="ja-JP" altLang="en-US" sz="3200" dirty="0"/>
              <a:t>てあらい</a:t>
            </a:r>
            <a:endParaRPr lang="en-US" altLang="ja-JP" sz="3200" dirty="0"/>
          </a:p>
          <a:p>
            <a:pPr marL="0" indent="0">
              <a:buNone/>
            </a:pPr>
            <a:endParaRPr kumimoji="1" lang="en-US" altLang="ja-JP" sz="3200" dirty="0"/>
          </a:p>
          <a:p>
            <a:pPr marL="0" indent="0">
              <a:buNone/>
            </a:pPr>
            <a:r>
              <a:rPr lang="ja-JP" altLang="en-US" sz="3200" dirty="0"/>
              <a:t>２、せきエチケット（マスクなど）</a:t>
            </a:r>
            <a:endParaRPr lang="en-US" altLang="ja-JP" sz="3200" dirty="0"/>
          </a:p>
          <a:p>
            <a:pPr marL="0" indent="0">
              <a:buNone/>
            </a:pPr>
            <a:endParaRPr lang="en-US" altLang="ja-JP" sz="3200" dirty="0"/>
          </a:p>
          <a:p>
            <a:pPr marL="0" indent="0">
              <a:buNone/>
            </a:pPr>
            <a:r>
              <a:rPr kumimoji="1" lang="ja-JP" altLang="en-US" sz="3200" dirty="0"/>
              <a:t>３、</a:t>
            </a:r>
            <a:r>
              <a:rPr lang="ja-JP" altLang="en-US" sz="3200" dirty="0"/>
              <a:t>はやね</a:t>
            </a:r>
            <a:r>
              <a:rPr kumimoji="1" lang="ja-JP" altLang="en-US" sz="3200" dirty="0"/>
              <a:t>、はやおき、</a:t>
            </a:r>
            <a:r>
              <a:rPr lang="ja-JP" altLang="en-US" sz="3200" dirty="0"/>
              <a:t>あさ</a:t>
            </a:r>
            <a:r>
              <a:rPr kumimoji="1" lang="ja-JP" altLang="en-US" sz="3200" dirty="0"/>
              <a:t>ごはん、うんどう、</a:t>
            </a:r>
            <a:endParaRPr kumimoji="1" lang="en-US" altLang="ja-JP" sz="3200" dirty="0"/>
          </a:p>
          <a:p>
            <a:pPr marL="0" indent="0">
              <a:buNone/>
            </a:pPr>
            <a:endParaRPr lang="en-US" altLang="ja-JP" sz="3200" dirty="0"/>
          </a:p>
          <a:p>
            <a:pPr marL="0" indent="0">
              <a:buNone/>
            </a:pPr>
            <a:r>
              <a:rPr kumimoji="1" lang="ja-JP" altLang="en-US" sz="3200" dirty="0"/>
              <a:t>しっかり</a:t>
            </a:r>
            <a:r>
              <a:rPr lang="ja-JP" altLang="en-US" sz="3200" dirty="0"/>
              <a:t>守って</a:t>
            </a:r>
            <a:r>
              <a:rPr kumimoji="1" lang="ja-JP" altLang="en-US" sz="3200" dirty="0"/>
              <a:t>病気を予防するよ。</a:t>
            </a:r>
          </a:p>
        </p:txBody>
      </p:sp>
      <p:pic>
        <p:nvPicPr>
          <p:cNvPr id="5" name="図 4">
            <a:extLst>
              <a:ext uri="{FF2B5EF4-FFF2-40B4-BE49-F238E27FC236}">
                <a16:creationId xmlns:a16="http://schemas.microsoft.com/office/drawing/2014/main" id="{82512F66-CF2F-4324-AAB1-6FF4AFDA7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5877" y="1515926"/>
            <a:ext cx="2169997" cy="1789304"/>
          </a:xfrm>
          <a:prstGeom prst="rect">
            <a:avLst/>
          </a:prstGeom>
        </p:spPr>
      </p:pic>
      <p:pic>
        <p:nvPicPr>
          <p:cNvPr id="4" name="図 3">
            <a:extLst>
              <a:ext uri="{FF2B5EF4-FFF2-40B4-BE49-F238E27FC236}">
                <a16:creationId xmlns:a16="http://schemas.microsoft.com/office/drawing/2014/main" id="{8BD2B645-98AF-4CB0-B9B4-63F6CA37647C}"/>
              </a:ext>
            </a:extLst>
          </p:cNvPr>
          <p:cNvPicPr>
            <a:picLocks noChangeAspect="1"/>
          </p:cNvPicPr>
          <p:nvPr/>
        </p:nvPicPr>
        <p:blipFill>
          <a:blip r:embed="rId5"/>
          <a:stretch>
            <a:fillRect/>
          </a:stretch>
        </p:blipFill>
        <p:spPr>
          <a:xfrm>
            <a:off x="9615637" y="1306013"/>
            <a:ext cx="2393482" cy="1898948"/>
          </a:xfrm>
          <a:prstGeom prst="rect">
            <a:avLst/>
          </a:prstGeom>
        </p:spPr>
      </p:pic>
      <p:pic>
        <p:nvPicPr>
          <p:cNvPr id="7" name="図 6">
            <a:extLst>
              <a:ext uri="{FF2B5EF4-FFF2-40B4-BE49-F238E27FC236}">
                <a16:creationId xmlns:a16="http://schemas.microsoft.com/office/drawing/2014/main" id="{C096F394-0262-416F-98D6-EA0090B8FF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2642" y="3429000"/>
            <a:ext cx="2947746" cy="3048752"/>
          </a:xfrm>
          <a:prstGeom prst="rect">
            <a:avLst/>
          </a:prstGeom>
        </p:spPr>
      </p:pic>
      <p:sp>
        <p:nvSpPr>
          <p:cNvPr id="8" name="タイトル 1">
            <a:extLst>
              <a:ext uri="{FF2B5EF4-FFF2-40B4-BE49-F238E27FC236}">
                <a16:creationId xmlns:a16="http://schemas.microsoft.com/office/drawing/2014/main" id="{D9B13097-D59E-45F3-A877-66D4DD62AC43}"/>
              </a:ext>
            </a:extLst>
          </p:cNvPr>
          <p:cNvSpPr txBox="1">
            <a:spLocks/>
          </p:cNvSpPr>
          <p:nvPr/>
        </p:nvSpPr>
        <p:spPr>
          <a:xfrm>
            <a:off x="9414316" y="6566537"/>
            <a:ext cx="2796125" cy="33738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kumimoji="1" sz="4000" kern="1200" cap="all" baseline="0">
                <a:solidFill>
                  <a:schemeClr val="tx1"/>
                </a:solidFill>
                <a:latin typeface="+mj-lt"/>
                <a:ea typeface="+mj-ea"/>
                <a:cs typeface="+mj-cs"/>
              </a:defRPr>
            </a:lvl1pPr>
          </a:lstStyle>
          <a:p>
            <a:pPr algn="l"/>
            <a:r>
              <a:rPr lang="ja-JP" altLang="en-US" sz="1200" dirty="0"/>
              <a:t>大阪府医師会学校医部会　令和２年５月</a:t>
            </a:r>
          </a:p>
        </p:txBody>
      </p:sp>
      <p:pic>
        <p:nvPicPr>
          <p:cNvPr id="9" name="オーディオ 8">
            <a:hlinkClick r:id="" action="ppaction://media"/>
            <a:extLst>
              <a:ext uri="{FF2B5EF4-FFF2-40B4-BE49-F238E27FC236}">
                <a16:creationId xmlns:a16="http://schemas.microsoft.com/office/drawing/2014/main" id="{E7A1458A-6701-4CA3-BAC8-BE64CB9454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08621464"/>
      </p:ext>
    </p:extLst>
  </p:cSld>
  <p:clrMapOvr>
    <a:masterClrMapping/>
  </p:clrMapOvr>
  <mc:AlternateContent xmlns:mc="http://schemas.openxmlformats.org/markup-compatibility/2006">
    <mc:Choice xmlns:p14="http://schemas.microsoft.com/office/powerpoint/2010/main" Requires="p14">
      <p:transition spd="slow" p14:dur="2000" advTm="34099"/>
    </mc:Choice>
    <mc:Fallback>
      <p:transition spd="slow" advTm="34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飛行機雲">
  <a:themeElements>
    <a:clrScheme name="飛行機雲">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飛行機雲">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飛行機雲">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TM04033937[[fn=飛行機雲]]</Template>
  <TotalTime>754</TotalTime>
  <Words>591</Words>
  <Application>Microsoft Office PowerPoint</Application>
  <PresentationFormat>ワイド画面</PresentationFormat>
  <Paragraphs>80</Paragraphs>
  <Slides>12</Slides>
  <Notes>0</Notes>
  <HiddenSlides>0</HiddenSlides>
  <MMClips>12</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12</vt:i4>
      </vt:variant>
    </vt:vector>
  </HeadingPairs>
  <TitlesOfParts>
    <vt:vector size="15" baseType="lpstr">
      <vt:lpstr>Arial</vt:lpstr>
      <vt:lpstr>Century Gothic</vt:lpstr>
      <vt:lpstr>飛行機雲</vt:lpstr>
      <vt:lpstr>学校医からのメッセージ</vt:lpstr>
      <vt:lpstr>コロナウイルスって何だろう？</vt:lpstr>
      <vt:lpstr>ウイルスって知ってますか？</vt:lpstr>
      <vt:lpstr>コロナウイルスにはいくつか種類があります。</vt:lpstr>
      <vt:lpstr>コロナウイルスはひとからヒトに感染します</vt:lpstr>
      <vt:lpstr>多くの人は軽症です。</vt:lpstr>
      <vt:lpstr>重症になる人もいます</vt:lpstr>
      <vt:lpstr>わたし、ともだち、みんなを守るために</vt:lpstr>
      <vt:lpstr>じぶんでできること3つ！！！</vt:lpstr>
      <vt:lpstr>みんなで気をつけること3つ！！！ </vt:lpstr>
      <vt:lpstr>ひとりひとりが気をつけましょう</vt:lpstr>
      <vt:lpstr>ありがとうをつたえよう</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コロナウイルスって 何だろう？</dc:title>
  <dc:creator>久子 森口</dc:creator>
  <cp:lastModifiedBy>久子 森口</cp:lastModifiedBy>
  <cp:revision>98</cp:revision>
  <cp:lastPrinted>2020-04-28T13:06:59Z</cp:lastPrinted>
  <dcterms:created xsi:type="dcterms:W3CDTF">2020-04-25T07:43:37Z</dcterms:created>
  <dcterms:modified xsi:type="dcterms:W3CDTF">2020-05-12T07:59:23Z</dcterms:modified>
</cp:coreProperties>
</file>